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2"/>
  </p:notesMasterIdLst>
  <p:sldIdLst>
    <p:sldId id="256" r:id="rId2"/>
    <p:sldId id="259" r:id="rId3"/>
    <p:sldId id="264" r:id="rId4"/>
    <p:sldId id="262" r:id="rId5"/>
    <p:sldId id="263" r:id="rId6"/>
    <p:sldId id="260" r:id="rId7"/>
    <p:sldId id="265" r:id="rId8"/>
    <p:sldId id="266" r:id="rId9"/>
    <p:sldId id="261" r:id="rId10"/>
    <p:sldId id="267" r:id="rId11"/>
    <p:sldId id="268" r:id="rId12"/>
    <p:sldId id="278" r:id="rId13"/>
    <p:sldId id="279" r:id="rId14"/>
    <p:sldId id="280" r:id="rId15"/>
    <p:sldId id="274" r:id="rId16"/>
    <p:sldId id="275" r:id="rId17"/>
    <p:sldId id="270" r:id="rId18"/>
    <p:sldId id="273" r:id="rId19"/>
    <p:sldId id="277" r:id="rId20"/>
    <p:sldId id="276" r:id="rId21"/>
  </p:sldIdLst>
  <p:sldSz cx="9144000" cy="6858000" type="screen4x3"/>
  <p:notesSz cx="6858000" cy="9144000"/>
  <p:embeddedFontLst>
    <p:embeddedFont>
      <p:font typeface="KoPubWorld돋움체 Bold" panose="00000800000000000000" pitchFamily="2" charset="-127"/>
      <p:bold r:id="rId23"/>
    </p:embeddedFont>
    <p:embeddedFont>
      <p:font typeface="KoPub돋움체 Bold" panose="02020603020101020101" pitchFamily="18" charset="-127"/>
      <p:regular r:id="rId24"/>
    </p:embeddedFont>
    <p:embeddedFont>
      <p:font typeface="나눔스퀘어라운드 ExtraBold" panose="020B0600000101010101" pitchFamily="50" charset="-127"/>
      <p:bold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49" userDrawn="1">
          <p15:clr>
            <a:srgbClr val="A4A3A4"/>
          </p15:clr>
        </p15:guide>
        <p15:guide id="2" orient="horz" pos="1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824" y="144"/>
      </p:cViewPr>
      <p:guideLst>
        <p:guide pos="249"/>
        <p:guide orient="horz" pos="11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6A2B5-32B9-4790-8DB9-3929C1A424C9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5E1454-DEDE-4B26-BFB2-98F0297363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829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2020</a:t>
            </a:r>
            <a:r>
              <a:rPr lang="ko-KR" altLang="en-US" dirty="0"/>
              <a:t>년대부터 우리가 일상에서 흔히 접하고 있는</a:t>
            </a:r>
            <a:r>
              <a:rPr lang="en-US" altLang="ko-KR" dirty="0"/>
              <a:t>, AI, </a:t>
            </a:r>
            <a:r>
              <a:rPr lang="ko-KR" altLang="en-US" dirty="0"/>
              <a:t>빅데이터</a:t>
            </a:r>
            <a:r>
              <a:rPr lang="en-US" altLang="ko-KR" dirty="0"/>
              <a:t>, </a:t>
            </a:r>
            <a:r>
              <a:rPr lang="ko-KR" altLang="en-US" dirty="0"/>
              <a:t>사물인터넷 등 혁신 기술들이 산업과 사회와 융합되어</a:t>
            </a:r>
            <a:endParaRPr lang="en-US" altLang="ko-KR" dirty="0"/>
          </a:p>
          <a:p>
            <a:r>
              <a:rPr lang="ko-KR" altLang="en-US" dirty="0"/>
              <a:t>삶이 점차 디지털화</a:t>
            </a:r>
            <a:r>
              <a:rPr lang="en-US" altLang="ko-KR" dirty="0"/>
              <a:t>, </a:t>
            </a:r>
            <a:r>
              <a:rPr lang="ko-KR" altLang="en-US" dirty="0"/>
              <a:t>자동화되어 가고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이러한 삶의 변화와 함께</a:t>
            </a:r>
            <a:r>
              <a:rPr lang="en-US" altLang="ko-KR" dirty="0"/>
              <a:t>, </a:t>
            </a:r>
            <a:r>
              <a:rPr lang="ko-KR" altLang="en-US" dirty="0"/>
              <a:t>시설물의 삶에도 변화가 찾아오기 시작했습니다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사실 이런 이야기가 </a:t>
            </a:r>
            <a:r>
              <a:rPr lang="ko-KR" altLang="en-US" dirty="0" err="1"/>
              <a:t>나온건</a:t>
            </a:r>
            <a:r>
              <a:rPr lang="en-US" altLang="ko-KR" dirty="0"/>
              <a:t>, 2000</a:t>
            </a:r>
            <a:r>
              <a:rPr lang="ko-KR" altLang="en-US" dirty="0"/>
              <a:t>년대 초반이었는데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그 당시만 해도 약간 뜬구름 잡는 이야기라는 인식이 강해서</a:t>
            </a:r>
            <a:r>
              <a:rPr lang="en-US" altLang="ko-KR" dirty="0"/>
              <a:t>, </a:t>
            </a:r>
            <a:r>
              <a:rPr lang="ko-KR" altLang="en-US" dirty="0"/>
              <a:t>관련된 연구를 수행하는 사람이 소수였죠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</a:t>
            </a:r>
            <a:endParaRPr lang="en-US" altLang="ko-KR" dirty="0"/>
          </a:p>
          <a:p>
            <a:r>
              <a:rPr lang="en-US" altLang="ko-KR" dirty="0"/>
              <a:t>IT, </a:t>
            </a:r>
            <a:r>
              <a:rPr lang="ko-KR" altLang="en-US" dirty="0"/>
              <a:t>전자전기</a:t>
            </a:r>
            <a:r>
              <a:rPr lang="en-US" altLang="ko-KR" dirty="0"/>
              <a:t>, </a:t>
            </a:r>
            <a:r>
              <a:rPr lang="ko-KR" altLang="en-US" dirty="0"/>
              <a:t>신소재 등</a:t>
            </a:r>
            <a:r>
              <a:rPr lang="en-US" altLang="ko-KR" dirty="0"/>
              <a:t> </a:t>
            </a:r>
            <a:r>
              <a:rPr lang="ko-KR" altLang="en-US" dirty="0"/>
              <a:t>기술 발전과 함께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사람이 </a:t>
            </a:r>
            <a:r>
              <a:rPr lang="ko-KR" altLang="en-US" dirty="0" err="1"/>
              <a:t>한땀한땀</a:t>
            </a:r>
            <a:r>
              <a:rPr lang="ko-KR" altLang="en-US" dirty="0"/>
              <a:t> 수집하는 데이터가 아니라</a:t>
            </a:r>
            <a:r>
              <a:rPr lang="en-US" altLang="ko-KR" dirty="0"/>
              <a:t>, </a:t>
            </a:r>
            <a:r>
              <a:rPr lang="ko-KR" altLang="en-US" dirty="0"/>
              <a:t>자동화 계측 기기를 통해 객관적으로 데이터를 수집하고</a:t>
            </a:r>
            <a:r>
              <a:rPr lang="en-US" altLang="ko-KR" dirty="0"/>
              <a:t>,</a:t>
            </a:r>
          </a:p>
          <a:p>
            <a:r>
              <a:rPr lang="ko-KR" altLang="en-US" dirty="0" err="1"/>
              <a:t>머신러닝</a:t>
            </a:r>
            <a:r>
              <a:rPr lang="en-US" altLang="ko-KR" dirty="0"/>
              <a:t>, AI</a:t>
            </a:r>
            <a:r>
              <a:rPr lang="ko-KR" altLang="en-US" dirty="0"/>
              <a:t>와 같은 과학적인 툴을 활용하여 분석을 수행하고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더 나아가 앞으로는 어떤 데이터가 나올 것인지에 대한 예측을 수행하여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이를 시설물 관리에 활용하여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시설물 생애 전반적으로 선제적으로 유지관리를 수행하자는 패러다임으로 변화하고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4677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항만시설의 중요결함에 해당하는 변위와 관련한 안전성 관리입니다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2022</a:t>
            </a:r>
            <a:r>
              <a:rPr lang="ko-KR" altLang="en-US" dirty="0"/>
              <a:t>년 </a:t>
            </a:r>
            <a:r>
              <a:rPr lang="en-US" altLang="ko-KR" dirty="0"/>
              <a:t>10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일부터 </a:t>
            </a:r>
            <a:r>
              <a:rPr lang="en-US" altLang="ko-KR" dirty="0"/>
              <a:t>13</a:t>
            </a:r>
            <a:r>
              <a:rPr lang="ko-KR" altLang="en-US" dirty="0"/>
              <a:t>개월간 측정한 데이터입니다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장기간 모니터링 데이터를 많이 봐오신 분은 아시겠지만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장기간 계측 데이터는 환경</a:t>
            </a:r>
            <a:r>
              <a:rPr lang="en-US" altLang="ko-KR" dirty="0"/>
              <a:t>, </a:t>
            </a:r>
            <a:r>
              <a:rPr lang="ko-KR" altLang="en-US" dirty="0"/>
              <a:t>특히 온도에 의한 </a:t>
            </a:r>
            <a:r>
              <a:rPr lang="en-US" altLang="ko-KR" dirty="0"/>
              <a:t>variation</a:t>
            </a:r>
            <a:r>
              <a:rPr lang="ko-KR" altLang="en-US" dirty="0"/>
              <a:t>이 크고</a:t>
            </a:r>
            <a:r>
              <a:rPr lang="en-US" altLang="ko-KR" dirty="0"/>
              <a:t>, </a:t>
            </a:r>
            <a:r>
              <a:rPr lang="ko-KR" altLang="en-US" dirty="0"/>
              <a:t>손상에 의해 발생하는 변위는 이보다 작기 때문에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손상 탐지를 위해서는 이러한 온도에 의한 </a:t>
            </a:r>
            <a:r>
              <a:rPr lang="en-US" altLang="ko-KR" dirty="0"/>
              <a:t>variation</a:t>
            </a:r>
            <a:r>
              <a:rPr lang="ko-KR" altLang="en-US" dirty="0"/>
              <a:t>을 줄여줘야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항만시설 역시 다음과 같은 신호 변화를 보여주었습니다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교량으로 치면 </a:t>
            </a:r>
            <a:r>
              <a:rPr lang="ko-KR" altLang="en-US" dirty="0" err="1"/>
              <a:t>신축이음부로</a:t>
            </a:r>
            <a:r>
              <a:rPr lang="ko-KR" altLang="en-US" dirty="0"/>
              <a:t> 볼 수 있는 </a:t>
            </a:r>
            <a:r>
              <a:rPr lang="ko-KR" altLang="en-US" dirty="0" err="1"/>
              <a:t>이격거리의</a:t>
            </a:r>
            <a:r>
              <a:rPr lang="ko-KR" altLang="en-US" dirty="0"/>
              <a:t> 경우에는 온도상관성이 높았고</a:t>
            </a:r>
            <a:r>
              <a:rPr lang="en-US" altLang="ko-KR" dirty="0"/>
              <a:t>, </a:t>
            </a:r>
            <a:r>
              <a:rPr lang="ko-KR" altLang="en-US" dirty="0"/>
              <a:t>침하는 상대적으로 상관성이 낮았습니다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서해의 경우 약 </a:t>
            </a:r>
            <a:r>
              <a:rPr lang="en-US" altLang="ko-KR" dirty="0"/>
              <a:t>9</a:t>
            </a:r>
            <a:r>
              <a:rPr lang="ko-KR" altLang="en-US" dirty="0"/>
              <a:t>미터의 조위차가 발생하여 조위에 의한 수압도 영향을 미칠 것으로 판단하였으나</a:t>
            </a:r>
            <a:r>
              <a:rPr lang="en-US" altLang="ko-KR" dirty="0"/>
              <a:t>, </a:t>
            </a:r>
            <a:r>
              <a:rPr lang="ko-KR" altLang="en-US" dirty="0"/>
              <a:t>뚜렷한 상관성을 </a:t>
            </a:r>
            <a:r>
              <a:rPr lang="ko-KR" altLang="en-US" dirty="0" err="1"/>
              <a:t>보여주진</a:t>
            </a:r>
            <a:r>
              <a:rPr lang="ko-KR" altLang="en-US" dirty="0"/>
              <a:t> 않았습니다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51913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항만시설의 중요결함에 해당하는 변위와 관련한 안전성 관리입니다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2022</a:t>
            </a:r>
            <a:r>
              <a:rPr lang="ko-KR" altLang="en-US" dirty="0"/>
              <a:t>년 </a:t>
            </a:r>
            <a:r>
              <a:rPr lang="en-US" altLang="ko-KR" dirty="0"/>
              <a:t>10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일부터 </a:t>
            </a:r>
            <a:r>
              <a:rPr lang="en-US" altLang="ko-KR" dirty="0"/>
              <a:t>13</a:t>
            </a:r>
            <a:r>
              <a:rPr lang="ko-KR" altLang="en-US" dirty="0"/>
              <a:t>개월간 측정한 데이터입니다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장기간 모니터링 데이터를 많이 봐오신 분은 아시겠지만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장기간 계측 데이터는 환경</a:t>
            </a:r>
            <a:r>
              <a:rPr lang="en-US" altLang="ko-KR" dirty="0"/>
              <a:t>, </a:t>
            </a:r>
            <a:r>
              <a:rPr lang="ko-KR" altLang="en-US" dirty="0"/>
              <a:t>특히 온도에 의한 </a:t>
            </a:r>
            <a:r>
              <a:rPr lang="en-US" altLang="ko-KR" dirty="0"/>
              <a:t>variation</a:t>
            </a:r>
            <a:r>
              <a:rPr lang="ko-KR" altLang="en-US" dirty="0"/>
              <a:t>이 크고</a:t>
            </a:r>
            <a:r>
              <a:rPr lang="en-US" altLang="ko-KR" dirty="0"/>
              <a:t>, </a:t>
            </a:r>
            <a:r>
              <a:rPr lang="ko-KR" altLang="en-US" dirty="0"/>
              <a:t>손상에 의해 발생하는 변위는 이보다 작기 때문에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손상 탐지를 위해서는 이러한 온도에 의한 </a:t>
            </a:r>
            <a:r>
              <a:rPr lang="en-US" altLang="ko-KR" dirty="0"/>
              <a:t>variation</a:t>
            </a:r>
            <a:r>
              <a:rPr lang="ko-KR" altLang="en-US" dirty="0"/>
              <a:t>을 줄여줘야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항만시설 역시 다음과 같은 신호 변화를 보여주었습니다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교량으로 치면 </a:t>
            </a:r>
            <a:r>
              <a:rPr lang="ko-KR" altLang="en-US" dirty="0" err="1"/>
              <a:t>신축이음부로</a:t>
            </a:r>
            <a:r>
              <a:rPr lang="ko-KR" altLang="en-US" dirty="0"/>
              <a:t> 볼 수 있는 </a:t>
            </a:r>
            <a:r>
              <a:rPr lang="ko-KR" altLang="en-US" dirty="0" err="1"/>
              <a:t>이격거리의</a:t>
            </a:r>
            <a:r>
              <a:rPr lang="ko-KR" altLang="en-US" dirty="0"/>
              <a:t> 경우에는 온도상관성이 높았고</a:t>
            </a:r>
            <a:r>
              <a:rPr lang="en-US" altLang="ko-KR" dirty="0"/>
              <a:t>, </a:t>
            </a:r>
            <a:r>
              <a:rPr lang="ko-KR" altLang="en-US" dirty="0"/>
              <a:t>침하는 상대적으로 상관성이 낮았습니다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서해의 경우 약 </a:t>
            </a:r>
            <a:r>
              <a:rPr lang="en-US" altLang="ko-KR" dirty="0"/>
              <a:t>9</a:t>
            </a:r>
            <a:r>
              <a:rPr lang="ko-KR" altLang="en-US" dirty="0"/>
              <a:t>미터의 조위차가 발생하여 조위에 의한 수압도 영향을 미칠 것으로 판단하였으나</a:t>
            </a:r>
            <a:r>
              <a:rPr lang="en-US" altLang="ko-KR" dirty="0"/>
              <a:t>, </a:t>
            </a:r>
            <a:r>
              <a:rPr lang="ko-KR" altLang="en-US" dirty="0"/>
              <a:t>뚜렷한 상관성을 </a:t>
            </a:r>
            <a:r>
              <a:rPr lang="ko-KR" altLang="en-US" dirty="0" err="1"/>
              <a:t>보여주진</a:t>
            </a:r>
            <a:r>
              <a:rPr lang="ko-KR" altLang="en-US" dirty="0"/>
              <a:t> 않았습니다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0247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항만시설의 중요결함에 해당하는 변위와 관련한 안전성 관리입니다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2022</a:t>
            </a:r>
            <a:r>
              <a:rPr lang="ko-KR" altLang="en-US" dirty="0"/>
              <a:t>년 </a:t>
            </a:r>
            <a:r>
              <a:rPr lang="en-US" altLang="ko-KR" dirty="0"/>
              <a:t>10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일부터 </a:t>
            </a:r>
            <a:r>
              <a:rPr lang="en-US" altLang="ko-KR" dirty="0"/>
              <a:t>13</a:t>
            </a:r>
            <a:r>
              <a:rPr lang="ko-KR" altLang="en-US" dirty="0"/>
              <a:t>개월간 측정한 데이터입니다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장기간 모니터링 데이터를 많이 봐오신 분은 아시겠지만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장기간 계측 데이터는 환경</a:t>
            </a:r>
            <a:r>
              <a:rPr lang="en-US" altLang="ko-KR" dirty="0"/>
              <a:t>, </a:t>
            </a:r>
            <a:r>
              <a:rPr lang="ko-KR" altLang="en-US" dirty="0"/>
              <a:t>특히 온도에 의한 </a:t>
            </a:r>
            <a:r>
              <a:rPr lang="en-US" altLang="ko-KR" dirty="0"/>
              <a:t>variation</a:t>
            </a:r>
            <a:r>
              <a:rPr lang="ko-KR" altLang="en-US" dirty="0"/>
              <a:t>이 크고</a:t>
            </a:r>
            <a:r>
              <a:rPr lang="en-US" altLang="ko-KR" dirty="0"/>
              <a:t>, </a:t>
            </a:r>
            <a:r>
              <a:rPr lang="ko-KR" altLang="en-US" dirty="0"/>
              <a:t>손상에 의해 발생하는 변위는 이보다 작기 때문에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손상 탐지를 위해서는 이러한 온도에 의한 </a:t>
            </a:r>
            <a:r>
              <a:rPr lang="en-US" altLang="ko-KR" dirty="0"/>
              <a:t>variation</a:t>
            </a:r>
            <a:r>
              <a:rPr lang="ko-KR" altLang="en-US" dirty="0"/>
              <a:t>을 줄여줘야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항만시설 역시 다음과 같은 신호 변화를 보여주었습니다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교량으로 치면 </a:t>
            </a:r>
            <a:r>
              <a:rPr lang="ko-KR" altLang="en-US" dirty="0" err="1"/>
              <a:t>신축이음부로</a:t>
            </a:r>
            <a:r>
              <a:rPr lang="ko-KR" altLang="en-US" dirty="0"/>
              <a:t> 볼 수 있는 </a:t>
            </a:r>
            <a:r>
              <a:rPr lang="ko-KR" altLang="en-US" dirty="0" err="1"/>
              <a:t>이격거리의</a:t>
            </a:r>
            <a:r>
              <a:rPr lang="ko-KR" altLang="en-US" dirty="0"/>
              <a:t> 경우에는 온도상관성이 높았고</a:t>
            </a:r>
            <a:r>
              <a:rPr lang="en-US" altLang="ko-KR" dirty="0"/>
              <a:t>, </a:t>
            </a:r>
            <a:r>
              <a:rPr lang="ko-KR" altLang="en-US" dirty="0"/>
              <a:t>침하는 상대적으로 상관성이 낮았습니다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서해의 경우 약 </a:t>
            </a:r>
            <a:r>
              <a:rPr lang="en-US" altLang="ko-KR" dirty="0"/>
              <a:t>9</a:t>
            </a:r>
            <a:r>
              <a:rPr lang="ko-KR" altLang="en-US" dirty="0"/>
              <a:t>미터의 조위차가 발생하여 조위에 의한 수압도 영향을 미칠 것으로 판단하였으나</a:t>
            </a:r>
            <a:r>
              <a:rPr lang="en-US" altLang="ko-KR" dirty="0"/>
              <a:t>, </a:t>
            </a:r>
            <a:r>
              <a:rPr lang="ko-KR" altLang="en-US" dirty="0"/>
              <a:t>뚜렷한 상관성을 </a:t>
            </a:r>
            <a:r>
              <a:rPr lang="ko-KR" altLang="en-US" dirty="0" err="1"/>
              <a:t>보여주진</a:t>
            </a:r>
            <a:r>
              <a:rPr lang="ko-KR" altLang="en-US" dirty="0"/>
              <a:t> 않았습니다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8150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항만시설의 중요결함에 해당하는 변위와 관련한 안전성 관리입니다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2022</a:t>
            </a:r>
            <a:r>
              <a:rPr lang="ko-KR" altLang="en-US" dirty="0"/>
              <a:t>년 </a:t>
            </a:r>
            <a:r>
              <a:rPr lang="en-US" altLang="ko-KR" dirty="0"/>
              <a:t>10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일부터 </a:t>
            </a:r>
            <a:r>
              <a:rPr lang="en-US" altLang="ko-KR" dirty="0"/>
              <a:t>13</a:t>
            </a:r>
            <a:r>
              <a:rPr lang="ko-KR" altLang="en-US" dirty="0"/>
              <a:t>개월간 측정한 데이터입니다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장기간 모니터링 데이터를 많이 봐오신 분은 아시겠지만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장기간 계측 데이터는 환경</a:t>
            </a:r>
            <a:r>
              <a:rPr lang="en-US" altLang="ko-KR" dirty="0"/>
              <a:t>, </a:t>
            </a:r>
            <a:r>
              <a:rPr lang="ko-KR" altLang="en-US" dirty="0"/>
              <a:t>특히 온도에 의한 </a:t>
            </a:r>
            <a:r>
              <a:rPr lang="en-US" altLang="ko-KR" dirty="0"/>
              <a:t>variation</a:t>
            </a:r>
            <a:r>
              <a:rPr lang="ko-KR" altLang="en-US" dirty="0"/>
              <a:t>이 크고</a:t>
            </a:r>
            <a:r>
              <a:rPr lang="en-US" altLang="ko-KR" dirty="0"/>
              <a:t>, </a:t>
            </a:r>
            <a:r>
              <a:rPr lang="ko-KR" altLang="en-US" dirty="0"/>
              <a:t>손상에 의해 발생하는 변위는 이보다 작기 때문에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손상 탐지를 위해서는 이러한 온도에 의한 </a:t>
            </a:r>
            <a:r>
              <a:rPr lang="en-US" altLang="ko-KR" dirty="0"/>
              <a:t>variation</a:t>
            </a:r>
            <a:r>
              <a:rPr lang="ko-KR" altLang="en-US" dirty="0"/>
              <a:t>을 줄여줘야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항만시설 역시 다음과 같은 신호 변화를 보여주었습니다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교량으로 치면 </a:t>
            </a:r>
            <a:r>
              <a:rPr lang="ko-KR" altLang="en-US" dirty="0" err="1"/>
              <a:t>신축이음부로</a:t>
            </a:r>
            <a:r>
              <a:rPr lang="ko-KR" altLang="en-US" dirty="0"/>
              <a:t> 볼 수 있는 </a:t>
            </a:r>
            <a:r>
              <a:rPr lang="ko-KR" altLang="en-US" dirty="0" err="1"/>
              <a:t>이격거리의</a:t>
            </a:r>
            <a:r>
              <a:rPr lang="ko-KR" altLang="en-US" dirty="0"/>
              <a:t> 경우에는 온도상관성이 높았고</a:t>
            </a:r>
            <a:r>
              <a:rPr lang="en-US" altLang="ko-KR" dirty="0"/>
              <a:t>, </a:t>
            </a:r>
            <a:r>
              <a:rPr lang="ko-KR" altLang="en-US" dirty="0"/>
              <a:t>침하는 상대적으로 상관성이 낮았습니다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서해의 경우 약 </a:t>
            </a:r>
            <a:r>
              <a:rPr lang="en-US" altLang="ko-KR" dirty="0"/>
              <a:t>9</a:t>
            </a:r>
            <a:r>
              <a:rPr lang="ko-KR" altLang="en-US" dirty="0"/>
              <a:t>미터의 조위차가 발생하여 조위에 의한 수압도 영향을 미칠 것으로 판단하였으나</a:t>
            </a:r>
            <a:r>
              <a:rPr lang="en-US" altLang="ko-KR" dirty="0"/>
              <a:t>, </a:t>
            </a:r>
            <a:r>
              <a:rPr lang="ko-KR" altLang="en-US" dirty="0"/>
              <a:t>뚜렷한 상관성을 </a:t>
            </a:r>
            <a:r>
              <a:rPr lang="ko-KR" altLang="en-US" dirty="0" err="1"/>
              <a:t>보여주진</a:t>
            </a:r>
            <a:r>
              <a:rPr lang="ko-KR" altLang="en-US" dirty="0"/>
              <a:t> 않았습니다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95217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이러한 온도 변화에서도 강건하게 손상</a:t>
            </a:r>
            <a:r>
              <a:rPr lang="en-US" altLang="ko-KR" dirty="0"/>
              <a:t>, </a:t>
            </a:r>
            <a:r>
              <a:rPr lang="ko-KR" altLang="en-US" dirty="0"/>
              <a:t>이상치를 판단하기 위한 알고리즘을 개발하였습니다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PCA</a:t>
            </a:r>
            <a:r>
              <a:rPr lang="ko-KR" altLang="en-US" dirty="0"/>
              <a:t>와 </a:t>
            </a:r>
            <a:r>
              <a:rPr lang="en-US" altLang="ko-KR" dirty="0"/>
              <a:t>GMM, </a:t>
            </a:r>
            <a:r>
              <a:rPr lang="en-US" altLang="ko-KR" dirty="0" err="1"/>
              <a:t>gaussiam</a:t>
            </a:r>
            <a:r>
              <a:rPr lang="en-US" altLang="ko-KR" dirty="0"/>
              <a:t> mixture model</a:t>
            </a:r>
            <a:r>
              <a:rPr lang="ko-KR" altLang="en-US" dirty="0"/>
              <a:t>을 조합한 알고리즘으로</a:t>
            </a:r>
            <a:r>
              <a:rPr lang="en-US" altLang="ko-KR" dirty="0"/>
              <a:t>, </a:t>
            </a:r>
            <a:r>
              <a:rPr lang="ko-KR" altLang="en-US" dirty="0"/>
              <a:t>휴리스틱 변수를 최소화하고</a:t>
            </a:r>
            <a:r>
              <a:rPr lang="en-US" altLang="ko-KR" dirty="0"/>
              <a:t>, </a:t>
            </a:r>
            <a:r>
              <a:rPr lang="ko-KR" altLang="en-US" dirty="0"/>
              <a:t>실제 플랫폼에 탑재 시 자동화가 가능하도록</a:t>
            </a:r>
            <a:r>
              <a:rPr lang="en-US" altLang="ko-KR" dirty="0"/>
              <a:t> </a:t>
            </a:r>
            <a:r>
              <a:rPr lang="ko-KR" altLang="en-US" dirty="0"/>
              <a:t>하는 것이 목표였습니다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이상치 탐지 알고리즘 개발을 위하여</a:t>
            </a:r>
            <a:r>
              <a:rPr lang="en-US" altLang="ko-KR" dirty="0"/>
              <a:t>, </a:t>
            </a:r>
            <a:r>
              <a:rPr lang="ko-KR" altLang="en-US" dirty="0"/>
              <a:t>다양한 수리모형실험을 수행하였고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이를 통해 항만시설에는 어떤 형태의 데이터 변화가 발생하는 지를 확인하였으며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이를 바탕으로 이상치 발생 시나리오를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이상치는 </a:t>
            </a:r>
            <a:r>
              <a:rPr lang="en-US" altLang="ko-KR" dirty="0"/>
              <a:t>0.3 sigma, 1 sigma</a:t>
            </a:r>
            <a:r>
              <a:rPr lang="ko-KR" altLang="en-US" dirty="0"/>
              <a:t>의 </a:t>
            </a:r>
            <a:r>
              <a:rPr lang="en-US" altLang="ko-KR" dirty="0"/>
              <a:t>2</a:t>
            </a:r>
            <a:r>
              <a:rPr lang="ko-KR" altLang="en-US" dirty="0"/>
              <a:t>종을 인가하였으며</a:t>
            </a:r>
            <a:r>
              <a:rPr lang="en-US" altLang="ko-KR" dirty="0"/>
              <a:t>, </a:t>
            </a:r>
            <a:r>
              <a:rPr lang="ko-KR" altLang="en-US" dirty="0"/>
              <a:t>이 슬라이드는 </a:t>
            </a:r>
            <a:r>
              <a:rPr lang="en-US" altLang="ko-KR" dirty="0"/>
              <a:t>0.3 </a:t>
            </a:r>
            <a:r>
              <a:rPr lang="ko-KR" altLang="en-US" dirty="0"/>
              <a:t>시그마 이상치에 대하여</a:t>
            </a:r>
            <a:endParaRPr lang="en-US" altLang="ko-KR" dirty="0"/>
          </a:p>
          <a:p>
            <a:r>
              <a:rPr lang="ko-KR" altLang="en-US" dirty="0"/>
              <a:t>기존의 </a:t>
            </a:r>
            <a:r>
              <a:rPr lang="en-US" altLang="ko-KR" dirty="0"/>
              <a:t>static linear PCA, incremental linear PCA</a:t>
            </a:r>
            <a:r>
              <a:rPr lang="ko-KR" altLang="en-US" dirty="0"/>
              <a:t>와 제안한 알고리즘의 성능을 비교한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좌측은 초기 트레이닝 데이터 셋으로 </a:t>
            </a:r>
            <a:r>
              <a:rPr lang="en-US" altLang="ko-KR" dirty="0"/>
              <a:t>6</a:t>
            </a:r>
            <a:r>
              <a:rPr lang="ko-KR" altLang="en-US" dirty="0"/>
              <a:t>개월을 사용한 경우</a:t>
            </a:r>
            <a:r>
              <a:rPr lang="en-US" altLang="ko-KR" dirty="0"/>
              <a:t>, </a:t>
            </a:r>
            <a:r>
              <a:rPr lang="ko-KR" altLang="en-US" dirty="0"/>
              <a:t>우측은 </a:t>
            </a:r>
            <a:r>
              <a:rPr lang="en-US" altLang="ko-KR" dirty="0"/>
              <a:t>1</a:t>
            </a:r>
            <a:r>
              <a:rPr lang="ko-KR" altLang="en-US" dirty="0"/>
              <a:t>년을 사용한 경우입니다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기존 </a:t>
            </a:r>
            <a:r>
              <a:rPr lang="en-US" altLang="ko-KR" dirty="0"/>
              <a:t>K-means </a:t>
            </a:r>
            <a:r>
              <a:rPr lang="ko-KR" altLang="en-US" dirty="0"/>
              <a:t>클러스터링 대비 </a:t>
            </a:r>
            <a:r>
              <a:rPr lang="en-US" altLang="ko-KR" dirty="0"/>
              <a:t>GMM </a:t>
            </a:r>
            <a:r>
              <a:rPr lang="ko-KR" altLang="en-US" dirty="0"/>
              <a:t>클러스터링 기법을 통해 </a:t>
            </a:r>
            <a:r>
              <a:rPr lang="en-US" altLang="ko-KR" dirty="0"/>
              <a:t>anomaly score</a:t>
            </a:r>
            <a:r>
              <a:rPr lang="ko-KR" altLang="en-US" dirty="0"/>
              <a:t>를 계산한 경우 이상치가 발생한 시점을 바로 탐지할 수 있음을 확인하였습니다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48246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콘크리트 내구성을 평가하기 위한 </a:t>
            </a:r>
            <a:r>
              <a:rPr lang="ko-KR" altLang="en-US" dirty="0" err="1"/>
              <a:t>비파괴검사기술입니다</a:t>
            </a:r>
            <a:r>
              <a:rPr lang="en-US" altLang="ko-KR" dirty="0"/>
              <a:t>. </a:t>
            </a:r>
            <a:r>
              <a:rPr lang="ko-KR" altLang="en-US" dirty="0"/>
              <a:t>현재 개발 중인 기술로 소개해드리겠습니다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제도 및 제도 상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콘크리트 내구성 평가 시 염해</a:t>
            </a:r>
            <a:r>
              <a:rPr lang="en-US" altLang="ko-KR" dirty="0"/>
              <a:t>, </a:t>
            </a:r>
            <a:r>
              <a:rPr lang="ko-KR" altLang="en-US" dirty="0"/>
              <a:t>탄산화</a:t>
            </a:r>
            <a:r>
              <a:rPr lang="en-US" altLang="ko-KR" dirty="0"/>
              <a:t>, </a:t>
            </a:r>
            <a:r>
              <a:rPr lang="ko-KR" altLang="en-US" dirty="0"/>
              <a:t>피복 콘크리트 품질 </a:t>
            </a:r>
            <a:r>
              <a:rPr lang="en-US" altLang="ko-KR" dirty="0"/>
              <a:t>3</a:t>
            </a:r>
            <a:r>
              <a:rPr lang="ko-KR" altLang="en-US" dirty="0"/>
              <a:t>가지 항목을 점검하여</a:t>
            </a:r>
            <a:r>
              <a:rPr lang="en-US" altLang="ko-KR" dirty="0"/>
              <a:t>, </a:t>
            </a:r>
            <a:r>
              <a:rPr lang="ko-KR" altLang="en-US" dirty="0"/>
              <a:t>대상 콘크리트의 잔여 수명이 몇 년인지 계산합니다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해당 검사는 </a:t>
            </a:r>
            <a:r>
              <a:rPr lang="ko-KR" altLang="en-US" dirty="0" err="1"/>
              <a:t>코어링</a:t>
            </a:r>
            <a:r>
              <a:rPr lang="ko-KR" altLang="en-US" dirty="0"/>
              <a:t> 혹은 </a:t>
            </a:r>
            <a:r>
              <a:rPr lang="ko-KR" altLang="en-US" dirty="0" err="1"/>
              <a:t>슈미트해머를</a:t>
            </a:r>
            <a:r>
              <a:rPr lang="ko-KR" altLang="en-US" dirty="0"/>
              <a:t> 통해 임의 지점에서 평가하도록 되어 있는 측정 위치에 대한 정보만 확인할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콘크리트 내구성이 저하되는 방향만 살펴본다면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시설물 외부 존재하는 염분이 콘크리트 내부로 침투하여 철근을 </a:t>
            </a:r>
            <a:r>
              <a:rPr lang="ko-KR" altLang="en-US" dirty="0" err="1"/>
              <a:t>부식시켜</a:t>
            </a:r>
            <a:r>
              <a:rPr lang="ko-KR" altLang="en-US" dirty="0"/>
              <a:t> 철근 주위에 균열을 발생시키고 결과적으로 외부 파손으로 이어지는 경우가 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충격 등에 의해 표면에 손상이 발생하여 내부로 염분 침투가 가속화되어 철근이 부식되는 경우가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콘크리트의 경우에는 콘크리트</a:t>
            </a:r>
            <a:r>
              <a:rPr lang="en-US" altLang="ko-KR" dirty="0"/>
              <a:t> </a:t>
            </a:r>
            <a:r>
              <a:rPr lang="ko-KR" altLang="en-US" dirty="0"/>
              <a:t>내부 및 외부의 상태가 종합적으로 콘크리트의 내구성에 영향을 미치기 때문에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이러한 정보를 종합적으로 판단하여야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상치콘크리트의 경우 선박 접안 및 계류 시 계선작업을 수행하게 되는데</a:t>
            </a:r>
            <a:r>
              <a:rPr lang="en-US" altLang="ko-KR" dirty="0"/>
              <a:t>, </a:t>
            </a:r>
            <a:r>
              <a:rPr lang="ko-KR" altLang="en-US" dirty="0"/>
              <a:t>계선작업에 의한 콘크리트 품질 저하가 </a:t>
            </a:r>
            <a:r>
              <a:rPr lang="ko-KR" altLang="en-US" dirty="0" err="1"/>
              <a:t>어떠한지</a:t>
            </a:r>
            <a:r>
              <a:rPr lang="ko-KR" altLang="en-US" dirty="0"/>
              <a:t> 평가하기 위하여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초음파 어레이 이미징 장비</a:t>
            </a:r>
            <a:r>
              <a:rPr lang="en-US" altLang="ko-KR" dirty="0"/>
              <a:t>, GPR, UPV,</a:t>
            </a:r>
            <a:r>
              <a:rPr lang="ko-KR" altLang="en-US" dirty="0"/>
              <a:t> </a:t>
            </a:r>
            <a:r>
              <a:rPr lang="ko-KR" altLang="en-US" dirty="0" err="1"/>
              <a:t>슈미트해머를</a:t>
            </a:r>
            <a:r>
              <a:rPr lang="ko-KR" altLang="en-US" dirty="0"/>
              <a:t> 이용하여</a:t>
            </a:r>
            <a:r>
              <a:rPr lang="en-US" altLang="ko-KR" dirty="0"/>
              <a:t>, </a:t>
            </a:r>
            <a:r>
              <a:rPr lang="ko-KR" altLang="en-US" dirty="0"/>
              <a:t>다음과 같은 데이터를 약 </a:t>
            </a:r>
            <a:r>
              <a:rPr lang="en-US" altLang="ko-KR" dirty="0"/>
              <a:t>60</a:t>
            </a:r>
            <a:r>
              <a:rPr lang="ko-KR" altLang="en-US" dirty="0" err="1"/>
              <a:t>미터에</a:t>
            </a:r>
            <a:r>
              <a:rPr lang="ko-KR" altLang="en-US" dirty="0"/>
              <a:t> 대하여 확보하였습니다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개의 비파괴검사장비만으로 콘크리트 전체에 대해서 판단할 수 없다는 것은 자명하고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필요에 따라 조합하여 상태를 분석하여야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보시면</a:t>
            </a:r>
            <a:r>
              <a:rPr lang="en-US" altLang="ko-KR" dirty="0"/>
              <a:t>, </a:t>
            </a:r>
            <a:r>
              <a:rPr lang="ko-KR" altLang="en-US" dirty="0" err="1"/>
              <a:t>계선주</a:t>
            </a:r>
            <a:r>
              <a:rPr lang="ko-KR" altLang="en-US" dirty="0"/>
              <a:t> 하부에 위치한 고정판에서 반사파가 명확하게 나타나 반사파의 사이즈</a:t>
            </a:r>
            <a:r>
              <a:rPr lang="en-US" altLang="ko-KR" dirty="0"/>
              <a:t>, </a:t>
            </a:r>
            <a:r>
              <a:rPr lang="ko-KR" altLang="en-US" dirty="0"/>
              <a:t>깊이 등에 관한 정보를 </a:t>
            </a:r>
            <a:r>
              <a:rPr lang="en-US" altLang="ko-KR" dirty="0"/>
              <a:t>GPR</a:t>
            </a:r>
            <a:r>
              <a:rPr lang="ko-KR" altLang="en-US" dirty="0"/>
              <a:t>로 확인하고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피복 콘크리트에서의 다양한 반사파</a:t>
            </a:r>
            <a:r>
              <a:rPr lang="en-US" altLang="ko-KR" dirty="0"/>
              <a:t>,  </a:t>
            </a:r>
            <a:r>
              <a:rPr lang="ko-KR" altLang="en-US" dirty="0"/>
              <a:t>즉 균열들이 존재함을 확인하였습니다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반면</a:t>
            </a:r>
            <a:r>
              <a:rPr lang="en-US" altLang="ko-KR" dirty="0"/>
              <a:t>, </a:t>
            </a:r>
            <a:r>
              <a:rPr lang="ko-KR" altLang="en-US" dirty="0"/>
              <a:t>기존의 </a:t>
            </a:r>
            <a:r>
              <a:rPr lang="en-US" altLang="ko-KR" dirty="0"/>
              <a:t>UPV</a:t>
            </a:r>
            <a:r>
              <a:rPr lang="ko-KR" altLang="en-US" dirty="0"/>
              <a:t>나 </a:t>
            </a:r>
            <a:r>
              <a:rPr lang="ko-KR" altLang="en-US" dirty="0" err="1"/>
              <a:t>슈미트해머로는</a:t>
            </a:r>
            <a:r>
              <a:rPr lang="ko-KR" altLang="en-US" dirty="0"/>
              <a:t> 이러한 콘크리트 열화를 확인하는 데에 어려움이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확보된 다양한 데이터를 종합하여 콘크리트 열화 정보를 확보하기 위하여 </a:t>
            </a:r>
            <a:r>
              <a:rPr lang="ko-KR" altLang="en-US" dirty="0" err="1"/>
              <a:t>딥러닝</a:t>
            </a:r>
            <a:r>
              <a:rPr lang="ko-KR" altLang="en-US" dirty="0"/>
              <a:t> 모델 등을 활용할 수 있을 것으로 생각하고</a:t>
            </a:r>
            <a:r>
              <a:rPr lang="en-US" altLang="ko-KR" dirty="0"/>
              <a:t>, </a:t>
            </a:r>
            <a:r>
              <a:rPr lang="ko-KR" altLang="en-US" dirty="0"/>
              <a:t>관련 연구를 진행하고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92529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이와 같이 개발된 기술들은 독립적으로 활용하거나</a:t>
            </a:r>
            <a:r>
              <a:rPr lang="en-US" altLang="ko-KR" dirty="0"/>
              <a:t>, </a:t>
            </a:r>
            <a:r>
              <a:rPr lang="ko-KR" altLang="en-US" dirty="0"/>
              <a:t>기존 유지관리체계와 연계하기 위한 검토를 수행하였습니다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모든 점검항목에 대하여 센서 혹은 장비가 대체하기는 어렵기 때문에 인력 조사 및 검토와 병행할 수 있도록 프로세스를 구축하였습니다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09117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올해에는 다음기술단에서 설치할 수중 및 </a:t>
            </a:r>
            <a:r>
              <a:rPr lang="ko-KR" altLang="en-US" dirty="0" err="1"/>
              <a:t>수상부</a:t>
            </a:r>
            <a:r>
              <a:rPr lang="ko-KR" altLang="en-US" dirty="0"/>
              <a:t> </a:t>
            </a:r>
            <a:r>
              <a:rPr lang="en-US" altLang="ko-KR" dirty="0"/>
              <a:t>FBG </a:t>
            </a:r>
            <a:r>
              <a:rPr lang="ko-KR" altLang="en-US" dirty="0"/>
              <a:t>센서로부터 확보되는 데이터를 기반으로 이상상태 감시 알고리즘을 적용하고자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ko-KR" altLang="en-US" dirty="0" err="1"/>
              <a:t>디지털트윈</a:t>
            </a:r>
            <a:r>
              <a:rPr lang="ko-KR" altLang="en-US" dirty="0"/>
              <a:t> 플랫폼에 탑지하여 점검 데이터를 관리하고 시각적으로 표출할 수 있도록 연계할 계획이며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동시에 이러한 스마트 기술들을 활용하여 항만시설물 유지관리를 수행할 수 있도록 독려하기 위하여 제도화 방안을 마련해볼 계획입니다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해당 연구는 </a:t>
            </a:r>
            <a:r>
              <a:rPr lang="ko-KR" altLang="en-US" dirty="0" err="1"/>
              <a:t>해수부</a:t>
            </a:r>
            <a:r>
              <a:rPr lang="ko-KR" altLang="en-US" dirty="0"/>
              <a:t> 수탁과제로 진행 중입니다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76830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올해에는 다음기술단에서 설치할 수중 및 </a:t>
            </a:r>
            <a:r>
              <a:rPr lang="ko-KR" altLang="en-US" dirty="0" err="1"/>
              <a:t>수상부</a:t>
            </a:r>
            <a:r>
              <a:rPr lang="ko-KR" altLang="en-US" dirty="0"/>
              <a:t> </a:t>
            </a:r>
            <a:r>
              <a:rPr lang="en-US" altLang="ko-KR" dirty="0"/>
              <a:t>FBG </a:t>
            </a:r>
            <a:r>
              <a:rPr lang="ko-KR" altLang="en-US" dirty="0"/>
              <a:t>센서로부터 확보되는 데이터를 기반으로 이상상태 감시 알고리즘을 적용하고자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ko-KR" altLang="en-US" dirty="0" err="1"/>
              <a:t>디지털트윈</a:t>
            </a:r>
            <a:r>
              <a:rPr lang="ko-KR" altLang="en-US" dirty="0"/>
              <a:t> 플랫폼에 탑지하여 점검 데이터를 관리하고 시각적으로 표출할 수 있도록 연계할 계획이며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동시에 이러한 스마트 기술들을 활용하여 항만시설물 유지관리를 수행할 수 있도록 독려하기 위하여 제도화 방안을 마련해볼 계획입니다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해당 연구는 </a:t>
            </a:r>
            <a:r>
              <a:rPr lang="ko-KR" altLang="en-US" dirty="0" err="1"/>
              <a:t>해수부</a:t>
            </a:r>
            <a:r>
              <a:rPr lang="ko-KR" altLang="en-US" dirty="0"/>
              <a:t> 수탁과제로 진행 중입니다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86167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 발표를 마치겠습니다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7463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이러한 변화는 국내 정책 변화에서도 살펴볼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성수대교</a:t>
            </a:r>
            <a:r>
              <a:rPr lang="en-US" altLang="ko-KR" dirty="0"/>
              <a:t>, </a:t>
            </a:r>
            <a:r>
              <a:rPr lang="ko-KR" altLang="en-US" dirty="0" err="1"/>
              <a:t>삼풍백화점</a:t>
            </a:r>
            <a:r>
              <a:rPr lang="en-US" altLang="ko-KR" dirty="0"/>
              <a:t> </a:t>
            </a:r>
            <a:r>
              <a:rPr lang="ko-KR" altLang="en-US" dirty="0"/>
              <a:t>붕괴로 인해 제정된 </a:t>
            </a:r>
            <a:r>
              <a:rPr lang="ko-KR" altLang="en-US" dirty="0" err="1"/>
              <a:t>시특법이</a:t>
            </a:r>
            <a:r>
              <a:rPr lang="ko-KR" altLang="en-US" dirty="0"/>
              <a:t> </a:t>
            </a:r>
            <a:r>
              <a:rPr lang="en-US" altLang="ko-KR" dirty="0"/>
              <a:t>2017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 전부 개정되었습니다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국민안전처</a:t>
            </a:r>
            <a:r>
              <a:rPr lang="en-US" altLang="ko-KR" dirty="0"/>
              <a:t>(</a:t>
            </a:r>
            <a:r>
              <a:rPr lang="ko-KR" altLang="en-US" dirty="0"/>
              <a:t>특정관리대상시설</a:t>
            </a:r>
            <a:r>
              <a:rPr lang="en-US" altLang="ko-KR" dirty="0"/>
              <a:t>)</a:t>
            </a:r>
            <a:r>
              <a:rPr lang="ko-KR" altLang="en-US" dirty="0"/>
              <a:t>와 국토교통부로 이원화되어 있는 시설물 안전관리체계를 국토교통부로 일원화하고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성능 중심의 유지관리를 도입하여</a:t>
            </a:r>
            <a:r>
              <a:rPr lang="en-US" altLang="ko-KR" dirty="0"/>
              <a:t>, </a:t>
            </a:r>
            <a:r>
              <a:rPr lang="ko-KR" altLang="en-US" dirty="0"/>
              <a:t>시설물 유지관리체계를 강화하였습니다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기반시설의 선제적인 관리와 생애주기비용을 최소화하기 위한 지속가능한 기반시설관리기본법이 </a:t>
            </a:r>
            <a:r>
              <a:rPr lang="en-US" altLang="ko-KR" dirty="0"/>
              <a:t>2018</a:t>
            </a:r>
            <a:r>
              <a:rPr lang="ko-KR" altLang="en-US" dirty="0"/>
              <a:t>년 </a:t>
            </a:r>
            <a:r>
              <a:rPr lang="en-US" altLang="ko-KR" dirty="0"/>
              <a:t>12</a:t>
            </a:r>
            <a:r>
              <a:rPr lang="ko-KR" altLang="en-US" dirty="0"/>
              <a:t>월 제정되어 </a:t>
            </a:r>
            <a:r>
              <a:rPr lang="en-US" altLang="ko-KR" dirty="0"/>
              <a:t>20</a:t>
            </a:r>
            <a:r>
              <a:rPr lang="ko-KR" altLang="en-US" dirty="0"/>
              <a:t>년부터 시행되었습니다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이러한 정책들을 통해</a:t>
            </a:r>
            <a:endParaRPr lang="en-US" altLang="ko-KR" dirty="0"/>
          </a:p>
          <a:p>
            <a:r>
              <a:rPr lang="ko-KR" altLang="en-US" dirty="0"/>
              <a:t>점검로봇</a:t>
            </a:r>
            <a:r>
              <a:rPr lang="en-US" altLang="ko-KR" dirty="0"/>
              <a:t>, </a:t>
            </a:r>
            <a:r>
              <a:rPr lang="ko-KR" altLang="en-US" dirty="0"/>
              <a:t>센서</a:t>
            </a:r>
            <a:r>
              <a:rPr lang="en-US" altLang="ko-KR" dirty="0"/>
              <a:t>, AI </a:t>
            </a:r>
            <a:r>
              <a:rPr lang="ko-KR" altLang="en-US" dirty="0"/>
              <a:t>등 신기술을 활용해 시설물을 점검</a:t>
            </a:r>
            <a:r>
              <a:rPr lang="en-US" altLang="ko-KR" dirty="0"/>
              <a:t>, </a:t>
            </a:r>
            <a:r>
              <a:rPr lang="ko-KR" altLang="en-US" dirty="0"/>
              <a:t>분석</a:t>
            </a:r>
            <a:r>
              <a:rPr lang="en-US" altLang="ko-KR" dirty="0"/>
              <a:t>, </a:t>
            </a:r>
            <a:r>
              <a:rPr lang="ko-KR" altLang="en-US" dirty="0"/>
              <a:t>평가하기 위한 기술 도입에 대한 법적 근거가 어느정도 마련되었습니다</a:t>
            </a:r>
            <a:r>
              <a:rPr lang="en-US" altLang="ko-KR" dirty="0"/>
              <a:t>. </a:t>
            </a:r>
            <a:r>
              <a:rPr lang="ko-KR" altLang="en-US" dirty="0"/>
              <a:t>물론 아직은 의무적으로 수행해야 하는 것은 아닙니다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그러나 시설물이 노후화됨에 따라 인력 점검 중심의 유지관리체계로는 대응에 한계가 있기 때문에</a:t>
            </a:r>
            <a:r>
              <a:rPr lang="en-US" altLang="ko-KR" dirty="0"/>
              <a:t>, </a:t>
            </a:r>
            <a:r>
              <a:rPr lang="ko-KR" altLang="en-US" dirty="0"/>
              <a:t>이러한 신기술의 필요성은 증가할 것으로 판단됩니다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4599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항만시설물의 노후화 현황을 살펴보면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2024</a:t>
            </a:r>
            <a:r>
              <a:rPr lang="ko-KR" altLang="en-US" dirty="0"/>
              <a:t>년 현재</a:t>
            </a:r>
            <a:r>
              <a:rPr lang="en-US" altLang="ko-KR" dirty="0"/>
              <a:t>, 30</a:t>
            </a:r>
            <a:r>
              <a:rPr lang="ko-KR" altLang="en-US" dirty="0"/>
              <a:t>년 이상 경과한 계류 및 외곽시설이 </a:t>
            </a:r>
            <a:r>
              <a:rPr lang="en-US" altLang="ko-KR" dirty="0"/>
              <a:t>36%</a:t>
            </a:r>
            <a:r>
              <a:rPr lang="ko-KR" altLang="en-US" dirty="0"/>
              <a:t>이고</a:t>
            </a:r>
            <a:r>
              <a:rPr lang="en-US" altLang="ko-KR" dirty="0"/>
              <a:t>, 10</a:t>
            </a:r>
            <a:r>
              <a:rPr lang="ko-KR" altLang="en-US" dirty="0"/>
              <a:t>년 후에는 그 비율이 </a:t>
            </a:r>
            <a:r>
              <a:rPr lang="en-US" altLang="ko-KR" dirty="0"/>
              <a:t>61%</a:t>
            </a:r>
            <a:r>
              <a:rPr lang="ko-KR" altLang="en-US" dirty="0"/>
              <a:t>까지 증가할 것으로 예상됩니다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시설물의 노후화는 결과적으로 사람이 자세히 </a:t>
            </a:r>
            <a:r>
              <a:rPr lang="ko-KR" altLang="en-US" dirty="0" err="1"/>
              <a:t>들여다봐야하는</a:t>
            </a:r>
            <a:r>
              <a:rPr lang="ko-KR" altLang="en-US" dirty="0"/>
              <a:t> 점검 물량이 증가함을 의미하고</a:t>
            </a:r>
            <a:r>
              <a:rPr lang="en-US" altLang="ko-KR" dirty="0"/>
              <a:t>, </a:t>
            </a:r>
            <a:r>
              <a:rPr lang="ko-KR" altLang="en-US" dirty="0"/>
              <a:t>결과적으로는 투입 인력 및 비용이 증가함을 의미합니다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한편</a:t>
            </a:r>
            <a:r>
              <a:rPr lang="en-US" altLang="ko-KR" dirty="0"/>
              <a:t>, </a:t>
            </a:r>
            <a:r>
              <a:rPr lang="ko-KR" altLang="en-US" dirty="0"/>
              <a:t>현재 공용연수에 따른 상태등급 현황을 살펴보면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계류시설의 경우 공용연수가 증가함에 따라 등급이 저하됨을 알 수 있으며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외곽시설의 경우 재해가 등급에 미치는 영향이 큰 것을 알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항만시설의 경우 노후도 및 재해위험도를 고려하여 최소관리기준을 충족하기 위해</a:t>
            </a:r>
            <a:endParaRPr lang="en-US" altLang="ko-KR" dirty="0"/>
          </a:p>
          <a:p>
            <a:r>
              <a:rPr lang="ko-KR" altLang="en-US" dirty="0"/>
              <a:t>기술을 활용한 유지관리 노력이 필요한 상황입니다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3264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항만시설물 유지관리 관련 정보를 관리하기 위한 법정 관리시스템은 </a:t>
            </a:r>
            <a:r>
              <a:rPr lang="en-US" altLang="ko-KR" dirty="0"/>
              <a:t>2</a:t>
            </a:r>
            <a:r>
              <a:rPr lang="ko-KR" altLang="en-US" dirty="0"/>
              <a:t>가지가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시설물안전법 상 </a:t>
            </a:r>
            <a:r>
              <a:rPr lang="en-US" altLang="ko-KR" dirty="0"/>
              <a:t>FMS, </a:t>
            </a:r>
            <a:r>
              <a:rPr lang="ko-KR" altLang="en-US" dirty="0"/>
              <a:t>기반시설관리법상 </a:t>
            </a:r>
            <a:r>
              <a:rPr lang="ko-KR" altLang="en-US" dirty="0" err="1"/>
              <a:t>기반터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FMS</a:t>
            </a:r>
            <a:r>
              <a:rPr lang="ko-KR" altLang="en-US" dirty="0"/>
              <a:t>는 </a:t>
            </a:r>
            <a:r>
              <a:rPr lang="en-US" altLang="ko-KR" dirty="0"/>
              <a:t>1,2,3</a:t>
            </a:r>
            <a:r>
              <a:rPr lang="ko-KR" altLang="en-US" dirty="0"/>
              <a:t>종 시설물에 대하여 시설물의 점검 및 유지보수와 관련 도서를 제출하는 시스템이고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기반터는 항만 전 시설물에 대하여 유지관리 수행 결과 및 재정관련 정보</a:t>
            </a:r>
            <a:r>
              <a:rPr lang="en-US" altLang="ko-KR" dirty="0"/>
              <a:t>, </a:t>
            </a:r>
            <a:r>
              <a:rPr lang="ko-KR" altLang="en-US" dirty="0"/>
              <a:t>법정 관리계획 등을 제출하는 시스템입니다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항만시설물은 기타시설물의 비율이 월등한데</a:t>
            </a:r>
            <a:r>
              <a:rPr lang="en-US" altLang="ko-KR" dirty="0"/>
              <a:t>, </a:t>
            </a:r>
            <a:r>
              <a:rPr lang="ko-KR" altLang="en-US" dirty="0"/>
              <a:t>기타시설물 포함 유지관리 정보를 관리하기 위한 시스템인 </a:t>
            </a:r>
            <a:r>
              <a:rPr lang="en-US" altLang="ko-KR" dirty="0"/>
              <a:t>POMS</a:t>
            </a:r>
            <a:r>
              <a:rPr lang="ko-KR" altLang="en-US" dirty="0"/>
              <a:t>가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아직 법으로 명시된 도서 의무제출 시스템이 아니기 때문에 </a:t>
            </a:r>
            <a:r>
              <a:rPr lang="en-US" altLang="ko-KR" dirty="0"/>
              <a:t>DB</a:t>
            </a:r>
            <a:r>
              <a:rPr lang="ko-KR" altLang="en-US" dirty="0"/>
              <a:t>가 부족한 편이긴 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8399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외곽 및 계류시설물을 대상으로 한 </a:t>
            </a:r>
            <a:r>
              <a:rPr lang="ko-KR" altLang="en-US" dirty="0" err="1"/>
              <a:t>점검항목입니다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 err="1"/>
              <a:t>상부공</a:t>
            </a:r>
            <a:r>
              <a:rPr lang="en-US" altLang="ko-KR" dirty="0"/>
              <a:t>, </a:t>
            </a:r>
            <a:r>
              <a:rPr lang="ko-KR" altLang="en-US" dirty="0"/>
              <a:t>본체</a:t>
            </a:r>
            <a:r>
              <a:rPr lang="en-US" altLang="ko-KR" dirty="0"/>
              <a:t>, </a:t>
            </a:r>
            <a:r>
              <a:rPr lang="ko-KR" altLang="en-US" dirty="0"/>
              <a:t>사석경사면</a:t>
            </a:r>
            <a:r>
              <a:rPr lang="en-US" altLang="ko-KR" dirty="0"/>
              <a:t>, </a:t>
            </a:r>
            <a:r>
              <a:rPr lang="ko-KR" altLang="en-US" dirty="0" err="1"/>
              <a:t>소파공</a:t>
            </a:r>
            <a:r>
              <a:rPr lang="en-US" altLang="ko-KR" dirty="0"/>
              <a:t>, </a:t>
            </a:r>
            <a:r>
              <a:rPr lang="ko-KR" altLang="en-US" dirty="0" err="1"/>
              <a:t>기초부</a:t>
            </a:r>
            <a:r>
              <a:rPr lang="en-US" altLang="ko-KR" dirty="0"/>
              <a:t>, </a:t>
            </a:r>
            <a:r>
              <a:rPr lang="ko-KR" altLang="en-US" dirty="0"/>
              <a:t>부대시설</a:t>
            </a:r>
            <a:r>
              <a:rPr lang="en-US" altLang="ko-KR" dirty="0"/>
              <a:t>, </a:t>
            </a:r>
            <a:r>
              <a:rPr lang="ko-KR" altLang="en-US" dirty="0" err="1"/>
              <a:t>에이프론</a:t>
            </a:r>
            <a:r>
              <a:rPr lang="en-US" altLang="ko-KR" dirty="0"/>
              <a:t>, </a:t>
            </a:r>
            <a:r>
              <a:rPr lang="ko-KR" altLang="en-US" dirty="0"/>
              <a:t>공중이용시설로 세부구조 부재를 구분할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각 부재에 대하여 다음의 항목들을 점검합니다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중 시설의 안전성과 관련한 중요손상은 변위와 관련한 것으로</a:t>
            </a:r>
            <a:r>
              <a:rPr lang="en-US" altLang="ko-KR" dirty="0"/>
              <a:t>, </a:t>
            </a:r>
            <a:r>
              <a:rPr lang="ko-KR" altLang="en-US" dirty="0"/>
              <a:t>침하</a:t>
            </a:r>
            <a:r>
              <a:rPr lang="en-US" altLang="ko-KR" dirty="0"/>
              <a:t>, </a:t>
            </a:r>
            <a:r>
              <a:rPr lang="ko-KR" altLang="en-US" dirty="0"/>
              <a:t>경사전도</a:t>
            </a:r>
            <a:r>
              <a:rPr lang="en-US" altLang="ko-KR" dirty="0"/>
              <a:t>, </a:t>
            </a:r>
            <a:r>
              <a:rPr lang="ko-KR" altLang="en-US" dirty="0"/>
              <a:t>활동이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현재는 측량기 및 </a:t>
            </a:r>
            <a:r>
              <a:rPr lang="ko-KR" altLang="en-US" dirty="0" err="1"/>
              <a:t>연직추</a:t>
            </a:r>
            <a:r>
              <a:rPr lang="ko-KR" altLang="en-US" dirty="0"/>
              <a:t> 등을 활용하여 점검하고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파손</a:t>
            </a:r>
            <a:r>
              <a:rPr lang="en-US" altLang="ko-KR" dirty="0"/>
              <a:t>, </a:t>
            </a:r>
            <a:r>
              <a:rPr lang="ko-KR" altLang="en-US" dirty="0"/>
              <a:t>균열</a:t>
            </a:r>
            <a:r>
              <a:rPr lang="en-US" altLang="ko-KR" dirty="0"/>
              <a:t>, </a:t>
            </a:r>
            <a:r>
              <a:rPr lang="ko-KR" altLang="en-US" dirty="0"/>
              <a:t>박리</a:t>
            </a:r>
            <a:r>
              <a:rPr lang="en-US" altLang="ko-KR" dirty="0"/>
              <a:t>, </a:t>
            </a:r>
            <a:r>
              <a:rPr lang="ko-KR" altLang="en-US" dirty="0"/>
              <a:t>마모침식</a:t>
            </a:r>
            <a:r>
              <a:rPr lang="en-US" altLang="ko-KR" dirty="0"/>
              <a:t>, </a:t>
            </a:r>
            <a:r>
              <a:rPr lang="ko-KR" altLang="en-US" dirty="0"/>
              <a:t>부대시설 및 </a:t>
            </a:r>
            <a:r>
              <a:rPr lang="ko-KR" altLang="en-US" dirty="0" err="1"/>
              <a:t>에이프론</a:t>
            </a:r>
            <a:r>
              <a:rPr lang="ko-KR" altLang="en-US" dirty="0"/>
              <a:t> 파손</a:t>
            </a:r>
            <a:r>
              <a:rPr lang="en-US" altLang="ko-KR" dirty="0"/>
              <a:t>, </a:t>
            </a:r>
            <a:r>
              <a:rPr lang="ko-KR" altLang="en-US" dirty="0"/>
              <a:t>공중이용시설 파손 등은 외관으로 점검합니다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수중부에서 발생하는 파손</a:t>
            </a:r>
            <a:r>
              <a:rPr lang="en-US" altLang="ko-KR" dirty="0"/>
              <a:t>, </a:t>
            </a:r>
            <a:r>
              <a:rPr lang="ko-KR" altLang="en-US" dirty="0" err="1"/>
              <a:t>기초부</a:t>
            </a:r>
            <a:r>
              <a:rPr lang="ko-KR" altLang="en-US" dirty="0"/>
              <a:t> </a:t>
            </a:r>
            <a:r>
              <a:rPr lang="ko-KR" altLang="en-US" dirty="0" err="1"/>
              <a:t>세굴이나</a:t>
            </a:r>
            <a:r>
              <a:rPr lang="ko-KR" altLang="en-US" dirty="0"/>
              <a:t> 기초사석 교란 등은 잠수사가 점검하도록 되어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해당 항목 점검 시 어떤 스마트 기술을 활용할 수 있을지 다음과 같이 정리해보았습니다</a:t>
            </a:r>
            <a:r>
              <a:rPr lang="en-US" altLang="ko-KR" dirty="0"/>
              <a:t>.</a:t>
            </a:r>
          </a:p>
          <a:p>
            <a:r>
              <a:rPr lang="ko-KR" altLang="en-US" strike="sngStrike" baseline="0" dirty="0"/>
              <a:t>항만시설물이 타 시설물과 다른 주요 차이점은 바로</a:t>
            </a:r>
            <a:r>
              <a:rPr lang="en-US" altLang="ko-KR" strike="sngStrike" baseline="0" dirty="0"/>
              <a:t>, </a:t>
            </a:r>
          </a:p>
          <a:p>
            <a:r>
              <a:rPr lang="ko-KR" altLang="en-US" strike="sngStrike" baseline="0" dirty="0"/>
              <a:t>부유물이 있는 염수 속에서 시설물을 관찰해야 한다는 것이네요</a:t>
            </a:r>
            <a:r>
              <a:rPr lang="en-US" altLang="ko-KR" strike="sngStrike" baseline="0" dirty="0"/>
              <a:t>,</a:t>
            </a:r>
          </a:p>
          <a:p>
            <a:r>
              <a:rPr lang="ko-KR" altLang="en-US" strike="sngStrike" baseline="0" dirty="0"/>
              <a:t>다양한 수중 조사 장비가 있으나</a:t>
            </a:r>
            <a:r>
              <a:rPr lang="en-US" altLang="ko-KR" strike="sngStrike" baseline="0" dirty="0"/>
              <a:t>, </a:t>
            </a:r>
            <a:r>
              <a:rPr lang="ko-KR" altLang="en-US" strike="sngStrike" baseline="0" dirty="0"/>
              <a:t>아직까지는 구조물의 표면 손상을 판별할 수 있을 정도의 시인성을 확보하기 어려운 상황인 것 같습니다</a:t>
            </a:r>
            <a:r>
              <a:rPr lang="en-US" altLang="ko-KR" strike="sngStrike" baseline="0" dirty="0"/>
              <a:t>. (</a:t>
            </a:r>
            <a:r>
              <a:rPr lang="ko-KR" altLang="en-US" strike="sngStrike" baseline="0" dirty="0" err="1"/>
              <a:t>해양연</a:t>
            </a:r>
            <a:r>
              <a:rPr lang="en-US" altLang="ko-KR" strike="sngStrike" baseline="0" dirty="0"/>
              <a:t>??)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3998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오늘 제가 말씀드릴 항만시설물 스마트 점검 및 모니터링 기술은 다음의 네 가지입니다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첫번째는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두번째는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세번째는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네번째는</a:t>
            </a:r>
            <a:r>
              <a:rPr lang="en-US" altLang="ko-KR" dirty="0"/>
              <a:t>~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557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말씀드린 기술을 적용한 테스트베드는 인천항 신국제여객부두에 있는 </a:t>
            </a:r>
            <a:r>
              <a:rPr lang="ko-KR" altLang="en-US" dirty="0" err="1"/>
              <a:t>케이슨식</a:t>
            </a:r>
            <a:r>
              <a:rPr lang="ko-KR" altLang="en-US" dirty="0"/>
              <a:t> 안벽입니다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해당 테스트베드에서 </a:t>
            </a:r>
            <a:r>
              <a:rPr lang="ko-KR" altLang="en-US" dirty="0" err="1"/>
              <a:t>드론</a:t>
            </a:r>
            <a:r>
              <a:rPr lang="en-US" altLang="ko-KR" dirty="0"/>
              <a:t>, </a:t>
            </a:r>
            <a:r>
              <a:rPr lang="ko-KR" altLang="en-US" dirty="0"/>
              <a:t>센서</a:t>
            </a:r>
            <a:r>
              <a:rPr lang="en-US" altLang="ko-KR" dirty="0"/>
              <a:t>, </a:t>
            </a:r>
            <a:r>
              <a:rPr lang="ko-KR" altLang="en-US" dirty="0"/>
              <a:t>비파괴검사기술을 활용한 측정을 수행하였습니다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센서의 경우 다음 그림과 같이 </a:t>
            </a:r>
            <a:r>
              <a:rPr lang="en-US" altLang="ko-KR" dirty="0"/>
              <a:t>2</a:t>
            </a:r>
            <a:r>
              <a:rPr lang="ko-KR" altLang="en-US" dirty="0"/>
              <a:t>개소에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온도</a:t>
            </a:r>
            <a:r>
              <a:rPr lang="en-US" altLang="ko-KR" dirty="0"/>
              <a:t>, </a:t>
            </a:r>
            <a:r>
              <a:rPr lang="ko-KR" altLang="en-US" dirty="0"/>
              <a:t>경사</a:t>
            </a:r>
            <a:r>
              <a:rPr lang="en-US" altLang="ko-KR" dirty="0"/>
              <a:t>, </a:t>
            </a:r>
            <a:r>
              <a:rPr lang="ko-KR" altLang="en-US" dirty="0" err="1"/>
              <a:t>이격거리</a:t>
            </a:r>
            <a:r>
              <a:rPr lang="en-US" altLang="ko-KR" dirty="0"/>
              <a:t>, </a:t>
            </a:r>
            <a:r>
              <a:rPr lang="ko-KR" altLang="en-US" dirty="0"/>
              <a:t>침하</a:t>
            </a:r>
            <a:r>
              <a:rPr lang="en-US" altLang="ko-KR" dirty="0"/>
              <a:t>, </a:t>
            </a:r>
            <a:r>
              <a:rPr lang="ko-KR" altLang="en-US" dirty="0"/>
              <a:t>동적 진동 및 경사를 측정하기 위한 센서를 설치하였습니다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2</a:t>
            </a:r>
            <a:r>
              <a:rPr lang="ko-KR" altLang="en-US" dirty="0"/>
              <a:t>개소간 거리는 약 </a:t>
            </a:r>
            <a:r>
              <a:rPr lang="en-US" altLang="ko-KR" dirty="0"/>
              <a:t>40m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6692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안벽 전면부의 상태 점검 및 부대시설 사용성 관리를 위하여</a:t>
            </a:r>
            <a:r>
              <a:rPr lang="en-US" altLang="ko-KR" dirty="0"/>
              <a:t>,</a:t>
            </a:r>
          </a:p>
          <a:p>
            <a:r>
              <a:rPr lang="ko-KR" altLang="en-US" dirty="0" err="1"/>
              <a:t>산자부</a:t>
            </a:r>
            <a:r>
              <a:rPr lang="ko-KR" altLang="en-US" dirty="0"/>
              <a:t> 과제를 통해</a:t>
            </a:r>
            <a:r>
              <a:rPr lang="en-US" altLang="ko-KR" dirty="0"/>
              <a:t>, </a:t>
            </a:r>
            <a:r>
              <a:rPr lang="ko-KR" altLang="en-US" dirty="0" err="1"/>
              <a:t>시스테크는</a:t>
            </a:r>
            <a:r>
              <a:rPr lang="ko-KR" altLang="en-US" dirty="0"/>
              <a:t> 다음의 전방 </a:t>
            </a:r>
            <a:r>
              <a:rPr lang="ko-KR" altLang="en-US" dirty="0" err="1"/>
              <a:t>짐벌</a:t>
            </a:r>
            <a:r>
              <a:rPr lang="ko-KR" altLang="en-US" dirty="0"/>
              <a:t> 장착 </a:t>
            </a:r>
            <a:r>
              <a:rPr lang="ko-KR" altLang="en-US" dirty="0" err="1"/>
              <a:t>드론을</a:t>
            </a:r>
            <a:r>
              <a:rPr lang="ko-KR" altLang="en-US" dirty="0"/>
              <a:t> 제작하였습니다</a:t>
            </a:r>
            <a:r>
              <a:rPr lang="en-US" altLang="ko-KR" dirty="0"/>
              <a:t>. </a:t>
            </a:r>
            <a:r>
              <a:rPr lang="ko-KR" altLang="en-US" dirty="0"/>
              <a:t>이 </a:t>
            </a:r>
            <a:r>
              <a:rPr lang="ko-KR" altLang="en-US" dirty="0" err="1"/>
              <a:t>드론은</a:t>
            </a:r>
            <a:r>
              <a:rPr lang="ko-KR" altLang="en-US" dirty="0"/>
              <a:t> 해수면으로부터 일정한 높이를 유지한 상태로 비행하는 기술이 장착되어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다음과 같이 </a:t>
            </a:r>
            <a:r>
              <a:rPr lang="ko-KR" altLang="en-US" dirty="0" err="1"/>
              <a:t>중력식</a:t>
            </a:r>
            <a:r>
              <a:rPr lang="ko-KR" altLang="en-US" dirty="0"/>
              <a:t> 안벽 전면부에 대하여 연속 촬영을 수행하고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이를 다음의 타일 형태로 정사영상을 제작하고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각 타일에 대하여 </a:t>
            </a:r>
            <a:r>
              <a:rPr lang="en-US" altLang="ko-KR" dirty="0"/>
              <a:t>AI </a:t>
            </a:r>
            <a:r>
              <a:rPr lang="ko-KR" altLang="en-US" dirty="0"/>
              <a:t>모델을 활용한 손상 탐지 및 정량화를 수행하여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철근이 노출된 열화 손상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균열 및 파손 등 철근이 노출되지 않은 손상으로 구분하여</a:t>
            </a:r>
            <a:endParaRPr lang="en-US" altLang="ko-KR" dirty="0"/>
          </a:p>
          <a:p>
            <a:r>
              <a:rPr lang="ko-KR" altLang="en-US" dirty="0"/>
              <a:t>등급을 판정할 수 있는 프로세스를 제안하였습니다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본 과제 성과물이 도출된 </a:t>
            </a:r>
            <a:r>
              <a:rPr lang="en-US" altLang="ko-KR" dirty="0"/>
              <a:t>2022</a:t>
            </a:r>
            <a:r>
              <a:rPr lang="ko-KR" altLang="en-US" dirty="0"/>
              <a:t>년에는 </a:t>
            </a:r>
            <a:r>
              <a:rPr lang="en-US" altLang="ko-KR" dirty="0" err="1"/>
              <a:t>deeplab</a:t>
            </a:r>
            <a:r>
              <a:rPr lang="en-US" altLang="ko-KR" dirty="0"/>
              <a:t> v3+ </a:t>
            </a:r>
            <a:r>
              <a:rPr lang="ko-KR" altLang="en-US" dirty="0"/>
              <a:t>모델을 사용하여 손상 분류 및 정량화를 수행하였으나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최근에는 더 성능이 좋은 모델이 제안되고 있으며</a:t>
            </a:r>
            <a:r>
              <a:rPr lang="en-US" altLang="ko-KR" dirty="0"/>
              <a:t>, </a:t>
            </a:r>
            <a:r>
              <a:rPr lang="ko-KR" altLang="en-US" dirty="0"/>
              <a:t>이를 활용할 수 있을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중요한 것은 어떠한 </a:t>
            </a:r>
            <a:r>
              <a:rPr lang="ko-KR" altLang="en-US" dirty="0" err="1"/>
              <a:t>딥러닝</a:t>
            </a:r>
            <a:r>
              <a:rPr lang="ko-KR" altLang="en-US" dirty="0"/>
              <a:t> 모델을 사용하던지</a:t>
            </a:r>
            <a:r>
              <a:rPr lang="en-US" altLang="ko-KR" dirty="0"/>
              <a:t>, </a:t>
            </a:r>
            <a:r>
              <a:rPr lang="ko-KR" altLang="en-US" dirty="0"/>
              <a:t>다음과 같이 </a:t>
            </a:r>
            <a:r>
              <a:rPr lang="ko-KR" altLang="en-US" dirty="0" err="1"/>
              <a:t>드론을</a:t>
            </a:r>
            <a:r>
              <a:rPr lang="ko-KR" altLang="en-US" dirty="0"/>
              <a:t> 활용하여 항만시설물 손상을 </a:t>
            </a:r>
            <a:r>
              <a:rPr lang="en-US" altLang="ko-KR" dirty="0"/>
              <a:t>DB</a:t>
            </a:r>
            <a:r>
              <a:rPr lang="ko-KR" altLang="en-US" dirty="0"/>
              <a:t>화하여 관리할 수 있다는 것입니다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6740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</a:t>
            </a:r>
            <a:r>
              <a:rPr lang="en-US" altLang="ko-KR" dirty="0"/>
              <a:t>, </a:t>
            </a:r>
            <a:r>
              <a:rPr lang="ko-KR" altLang="en-US" dirty="0"/>
              <a:t>선박 접안 혹은 계류 중 시설물에 충격 혹은 끌림이 발생하면</a:t>
            </a:r>
            <a:r>
              <a:rPr lang="en-US" altLang="ko-KR" dirty="0"/>
              <a:t>, </a:t>
            </a:r>
            <a:r>
              <a:rPr lang="ko-KR" altLang="en-US" dirty="0"/>
              <a:t>구조물 본체나 </a:t>
            </a:r>
            <a:r>
              <a:rPr lang="ko-KR" altLang="en-US" dirty="0" err="1"/>
              <a:t>방충재</a:t>
            </a:r>
            <a:r>
              <a:rPr lang="ko-KR" altLang="en-US" dirty="0"/>
              <a:t> 등에 피해가 발생합니다</a:t>
            </a:r>
            <a:r>
              <a:rPr lang="en-US" altLang="ko-KR" dirty="0"/>
              <a:t>.</a:t>
            </a:r>
            <a:r>
              <a:rPr lang="ko-KR" altLang="en-US" dirty="0"/>
              <a:t> 이를 관리하기 위하여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항만 계류시설의 경사</a:t>
            </a:r>
            <a:r>
              <a:rPr lang="en-US" altLang="ko-KR" dirty="0"/>
              <a:t>, </a:t>
            </a:r>
            <a:r>
              <a:rPr lang="ko-KR" altLang="en-US" dirty="0"/>
              <a:t>진동과 같은 동적 거동</a:t>
            </a:r>
            <a:r>
              <a:rPr lang="en-US" altLang="ko-KR" dirty="0"/>
              <a:t>, </a:t>
            </a:r>
            <a:r>
              <a:rPr lang="ko-KR" altLang="en-US" dirty="0"/>
              <a:t>선박 접안 이벤트 관리를 수행할 수 있는 </a:t>
            </a:r>
            <a:r>
              <a:rPr lang="en-US" altLang="ko-KR" dirty="0"/>
              <a:t>IoT </a:t>
            </a:r>
            <a:r>
              <a:rPr lang="ko-KR" altLang="en-US" dirty="0"/>
              <a:t>센서를 설치하였습니다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인천항 국제여객부두 홈페이지에는 다음과 같은 입출항 시간표가 제공됩니다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테스트베드에는 현재 </a:t>
            </a:r>
            <a:r>
              <a:rPr lang="en-US" altLang="ko-KR" dirty="0"/>
              <a:t>2</a:t>
            </a:r>
            <a:r>
              <a:rPr lang="ko-KR" altLang="en-US" dirty="0"/>
              <a:t>종의 선박이 </a:t>
            </a:r>
            <a:r>
              <a:rPr lang="ko-KR" altLang="en-US" dirty="0" err="1"/>
              <a:t>번갈아가며</a:t>
            </a:r>
            <a:r>
              <a:rPr lang="ko-KR" altLang="en-US" dirty="0"/>
              <a:t> 입항하고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IoT</a:t>
            </a:r>
            <a:r>
              <a:rPr lang="ko-KR" altLang="en-US" dirty="0"/>
              <a:t> 센서로 측정한 결과는 다음과 같고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특별히 복잡한 분석 없이 단순 통계자료를 살펴보면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다음과 같이 입출항 시간 확인이 가능함을 확인할 수 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계측된 값과 실제 공식적으로 보고된 입출항 시간표를 비교하면 동일함을 확인할 수 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다만</a:t>
            </a:r>
            <a:r>
              <a:rPr lang="en-US" altLang="ko-KR" dirty="0"/>
              <a:t>, 5</a:t>
            </a:r>
            <a:r>
              <a:rPr lang="ko-KR" altLang="en-US" dirty="0"/>
              <a:t>월 </a:t>
            </a:r>
            <a:r>
              <a:rPr lang="en-US" altLang="ko-KR" dirty="0"/>
              <a:t>4</a:t>
            </a:r>
            <a:r>
              <a:rPr lang="ko-KR" altLang="en-US" dirty="0"/>
              <a:t>일 출항에 차이가 있어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당시 촬영된 영상을 검토한 결과</a:t>
            </a:r>
            <a:r>
              <a:rPr lang="en-US" altLang="ko-KR" dirty="0"/>
              <a:t>, </a:t>
            </a:r>
            <a:r>
              <a:rPr lang="ko-KR" altLang="en-US" dirty="0"/>
              <a:t>오후 </a:t>
            </a:r>
            <a:r>
              <a:rPr lang="en-US" altLang="ko-KR" dirty="0"/>
              <a:t>6</a:t>
            </a:r>
            <a:r>
              <a:rPr lang="ko-KR" altLang="en-US" dirty="0"/>
              <a:t>시 </a:t>
            </a:r>
            <a:r>
              <a:rPr lang="en-US" altLang="ko-KR" dirty="0"/>
              <a:t>40</a:t>
            </a:r>
            <a:r>
              <a:rPr lang="ko-KR" altLang="en-US" dirty="0"/>
              <a:t>분에도 계류 중임을 확인하였습니다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이때 출항 정보 기입 시 인적 오류가 있었음을 알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신호 특성을 봤을 때</a:t>
            </a:r>
            <a:r>
              <a:rPr lang="en-US" altLang="ko-KR" dirty="0"/>
              <a:t>, </a:t>
            </a:r>
            <a:r>
              <a:rPr lang="ko-KR" altLang="en-US" dirty="0"/>
              <a:t>선박 타입에 따라서 신호 구분이 가능할 것으로 판단됩니다</a:t>
            </a:r>
            <a:r>
              <a:rPr lang="en-US" altLang="ko-KR" dirty="0"/>
              <a:t>. </a:t>
            </a:r>
            <a:r>
              <a:rPr lang="ko-KR" altLang="en-US" dirty="0"/>
              <a:t>결국 선박 엔진의 진동에 따른 차이가 될 텐데</a:t>
            </a:r>
            <a:r>
              <a:rPr lang="en-US" altLang="ko-KR" dirty="0"/>
              <a:t>, </a:t>
            </a:r>
            <a:r>
              <a:rPr lang="ko-KR" altLang="en-US" dirty="0"/>
              <a:t>이를 구분하기 위해서는 주파수 분석이 가능한 고감도 센서가 필요합니다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선박의 입출항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선박 타입</a:t>
            </a:r>
            <a:r>
              <a:rPr lang="en-US" altLang="ko-KR" dirty="0"/>
              <a:t>, </a:t>
            </a:r>
            <a:r>
              <a:rPr lang="ko-KR" altLang="en-US" dirty="0"/>
              <a:t>이때 구조물의 거동 특성을 모두 분석하기 위해서는 고감도 센서가 필요하며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단순이 선박의 입출항 시간 및 구조물의 거동이 안전 범위 내에 있는지를 판단하기 위해서는 일반 </a:t>
            </a:r>
            <a:r>
              <a:rPr lang="en-US" altLang="ko-KR" dirty="0"/>
              <a:t>IoT </a:t>
            </a:r>
            <a:r>
              <a:rPr lang="ko-KR" altLang="en-US" dirty="0"/>
              <a:t>센서로도 가능합니다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F97218-45E0-4E35-B008-30EFFB38C38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7987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140FC1B-A9E1-E191-733B-54C79CF15247}"/>
              </a:ext>
            </a:extLst>
          </p:cNvPr>
          <p:cNvSpPr/>
          <p:nvPr userDrawn="1"/>
        </p:nvSpPr>
        <p:spPr>
          <a:xfrm>
            <a:off x="0" y="6504317"/>
            <a:ext cx="9144000" cy="3536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979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DCA2538F-5A16-4A89-A443-AA97AA940969}"/>
              </a:ext>
            </a:extLst>
          </p:cNvPr>
          <p:cNvSpPr/>
          <p:nvPr userDrawn="1"/>
        </p:nvSpPr>
        <p:spPr>
          <a:xfrm>
            <a:off x="0" y="1035875"/>
            <a:ext cx="9143957" cy="546001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50000"/>
                  <a:lumMod val="50000"/>
                  <a:lumOff val="50000"/>
                </a:schemeClr>
              </a:gs>
              <a:gs pos="2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5C5E757-01F8-44D4-A9EA-0E2A08BDDC77}"/>
              </a:ext>
            </a:extLst>
          </p:cNvPr>
          <p:cNvGrpSpPr/>
          <p:nvPr userDrawn="1"/>
        </p:nvGrpSpPr>
        <p:grpSpPr>
          <a:xfrm>
            <a:off x="0" y="-1130"/>
            <a:ext cx="9144001" cy="1064942"/>
            <a:chOff x="0" y="-1131"/>
            <a:chExt cx="9144001" cy="205438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343521D-B550-429E-B319-127425D4664D}"/>
                </a:ext>
              </a:extLst>
            </p:cNvPr>
            <p:cNvSpPr/>
            <p:nvPr userDrawn="1"/>
          </p:nvSpPr>
          <p:spPr>
            <a:xfrm>
              <a:off x="43" y="-1131"/>
              <a:ext cx="9143957" cy="1460444"/>
            </a:xfrm>
            <a:prstGeom prst="rect">
              <a:avLst/>
            </a:prstGeom>
            <a:gradFill flip="none" rotWithShape="1">
              <a:gsLst>
                <a:gs pos="0">
                  <a:srgbClr val="009E9A"/>
                </a:gs>
                <a:gs pos="54000">
                  <a:srgbClr val="00DFDA"/>
                </a:gs>
                <a:gs pos="100000">
                  <a:srgbClr val="DDFFFF"/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9" dirty="0">
                <a:latin typeface="+mn-ea"/>
                <a:ea typeface="+mn-ea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65BD35F8-3A5E-4F5D-9169-AD5B206028F2}"/>
                </a:ext>
              </a:extLst>
            </p:cNvPr>
            <p:cNvSpPr/>
            <p:nvPr userDrawn="1"/>
          </p:nvSpPr>
          <p:spPr>
            <a:xfrm>
              <a:off x="1828651" y="241075"/>
              <a:ext cx="7315349" cy="1507220"/>
            </a:xfrm>
            <a:custGeom>
              <a:avLst/>
              <a:gdLst>
                <a:gd name="connsiteX0" fmla="*/ 0 w 8727618"/>
                <a:gd name="connsiteY0" fmla="*/ 0 h 1709230"/>
                <a:gd name="connsiteX1" fmla="*/ 29662 w 8727618"/>
                <a:gd name="connsiteY1" fmla="*/ 0 h 1709230"/>
                <a:gd name="connsiteX2" fmla="*/ 600790 w 8727618"/>
                <a:gd name="connsiteY2" fmla="*/ 0 h 1709230"/>
                <a:gd name="connsiteX3" fmla="*/ 630451 w 8727618"/>
                <a:gd name="connsiteY3" fmla="*/ 0 h 1709230"/>
                <a:gd name="connsiteX4" fmla="*/ 5148833 w 8727618"/>
                <a:gd name="connsiteY4" fmla="*/ 0 h 1709230"/>
                <a:gd name="connsiteX5" fmla="*/ 5749622 w 8727618"/>
                <a:gd name="connsiteY5" fmla="*/ 0 h 1709230"/>
                <a:gd name="connsiteX6" fmla="*/ 6087033 w 8727618"/>
                <a:gd name="connsiteY6" fmla="*/ 137735 h 1709230"/>
                <a:gd name="connsiteX7" fmla="*/ 6737256 w 8727618"/>
                <a:gd name="connsiteY7" fmla="*/ 778073 h 1709230"/>
                <a:gd name="connsiteX8" fmla="*/ 7074666 w 8727618"/>
                <a:gd name="connsiteY8" fmla="*/ 915609 h 1709230"/>
                <a:gd name="connsiteX9" fmla="*/ 8727618 w 8727618"/>
                <a:gd name="connsiteY9" fmla="*/ 915609 h 1709230"/>
                <a:gd name="connsiteX10" fmla="*/ 8727618 w 8727618"/>
                <a:gd name="connsiteY10" fmla="*/ 1709230 h 1709230"/>
                <a:gd name="connsiteX11" fmla="*/ 600790 w 8727618"/>
                <a:gd name="connsiteY11" fmla="*/ 1709230 h 1709230"/>
                <a:gd name="connsiteX12" fmla="*/ 0 w 8727618"/>
                <a:gd name="connsiteY12" fmla="*/ 1709230 h 170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27618" h="1709230">
                  <a:moveTo>
                    <a:pt x="0" y="0"/>
                  </a:moveTo>
                  <a:lnTo>
                    <a:pt x="29662" y="0"/>
                  </a:lnTo>
                  <a:lnTo>
                    <a:pt x="600790" y="0"/>
                  </a:lnTo>
                  <a:lnTo>
                    <a:pt x="630451" y="0"/>
                  </a:lnTo>
                  <a:lnTo>
                    <a:pt x="5148833" y="0"/>
                  </a:lnTo>
                  <a:lnTo>
                    <a:pt x="5749622" y="0"/>
                  </a:lnTo>
                  <a:cubicBezTo>
                    <a:pt x="5876164" y="0"/>
                    <a:pt x="5997543" y="49533"/>
                    <a:pt x="6087033" y="137735"/>
                  </a:cubicBezTo>
                  <a:lnTo>
                    <a:pt x="6737256" y="778073"/>
                  </a:lnTo>
                  <a:cubicBezTo>
                    <a:pt x="6826746" y="866077"/>
                    <a:pt x="6948124" y="915609"/>
                    <a:pt x="7074666" y="915609"/>
                  </a:cubicBezTo>
                  <a:lnTo>
                    <a:pt x="8727618" y="915609"/>
                  </a:lnTo>
                  <a:lnTo>
                    <a:pt x="8727618" y="1709230"/>
                  </a:lnTo>
                  <a:lnTo>
                    <a:pt x="600790" y="1709230"/>
                  </a:lnTo>
                  <a:lnTo>
                    <a:pt x="0" y="1709230"/>
                  </a:lnTo>
                  <a:close/>
                </a:path>
              </a:pathLst>
            </a:custGeom>
            <a:gradFill>
              <a:gsLst>
                <a:gs pos="92000">
                  <a:srgbClr val="00FFFF">
                    <a:alpha val="0"/>
                  </a:srgbClr>
                </a:gs>
                <a:gs pos="60000">
                  <a:srgbClr val="00FFFF"/>
                </a:gs>
              </a:gsLst>
              <a:lin ang="0" scaled="0"/>
            </a:gradFill>
            <a:ln w="124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ko-KR" altLang="en-US" sz="1509" dirty="0">
                <a:latin typeface="+mn-ea"/>
                <a:ea typeface="+mn-ea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BAB218DD-0388-4558-AE30-2BB8E8FC4699}"/>
                </a:ext>
              </a:extLst>
            </p:cNvPr>
            <p:cNvSpPr/>
            <p:nvPr userDrawn="1"/>
          </p:nvSpPr>
          <p:spPr>
            <a:xfrm>
              <a:off x="0" y="131560"/>
              <a:ext cx="9144001" cy="1921694"/>
            </a:xfrm>
            <a:custGeom>
              <a:avLst/>
              <a:gdLst>
                <a:gd name="connsiteX0" fmla="*/ 0 w 10909301"/>
                <a:gd name="connsiteY0" fmla="*/ 0 h 2179255"/>
                <a:gd name="connsiteX1" fmla="*/ 332305 w 10909301"/>
                <a:gd name="connsiteY1" fmla="*/ 0 h 2179255"/>
                <a:gd name="connsiteX2" fmla="*/ 369530 w 10909301"/>
                <a:gd name="connsiteY2" fmla="*/ 0 h 2179255"/>
                <a:gd name="connsiteX3" fmla="*/ 787355 w 10909301"/>
                <a:gd name="connsiteY3" fmla="*/ 0 h 2179255"/>
                <a:gd name="connsiteX4" fmla="*/ 1119660 w 10909301"/>
                <a:gd name="connsiteY4" fmla="*/ 0 h 2179255"/>
                <a:gd name="connsiteX5" fmla="*/ 1156885 w 10909301"/>
                <a:gd name="connsiteY5" fmla="*/ 0 h 2179255"/>
                <a:gd name="connsiteX6" fmla="*/ 6038693 w 10909301"/>
                <a:gd name="connsiteY6" fmla="*/ 0 h 2179255"/>
                <a:gd name="connsiteX7" fmla="*/ 6792514 w 10909301"/>
                <a:gd name="connsiteY7" fmla="*/ 0 h 2179255"/>
                <a:gd name="connsiteX8" fmla="*/ 6826048 w 10909301"/>
                <a:gd name="connsiteY8" fmla="*/ 0 h 2179255"/>
                <a:gd name="connsiteX9" fmla="*/ 7579869 w 10909301"/>
                <a:gd name="connsiteY9" fmla="*/ 0 h 2179255"/>
                <a:gd name="connsiteX10" fmla="*/ 8003182 w 10909301"/>
                <a:gd name="connsiteY10" fmla="*/ 175659 h 2179255"/>
                <a:gd name="connsiteX11" fmla="*/ 8819044 w 10909301"/>
                <a:gd name="connsiteY11" fmla="*/ 992039 h 2179255"/>
                <a:gd name="connsiteX12" fmla="*/ 9242357 w 10909301"/>
                <a:gd name="connsiteY12" fmla="*/ 1167441 h 2179255"/>
                <a:gd name="connsiteX13" fmla="*/ 10676911 w 10909301"/>
                <a:gd name="connsiteY13" fmla="*/ 1167441 h 2179255"/>
                <a:gd name="connsiteX14" fmla="*/ 10909299 w 10909301"/>
                <a:gd name="connsiteY14" fmla="*/ 1167441 h 2179255"/>
                <a:gd name="connsiteX15" fmla="*/ 10909301 w 10909301"/>
                <a:gd name="connsiteY15" fmla="*/ 1167441 h 2179255"/>
                <a:gd name="connsiteX16" fmla="*/ 10909301 w 10909301"/>
                <a:gd name="connsiteY16" fmla="*/ 2179255 h 2179255"/>
                <a:gd name="connsiteX17" fmla="*/ 10909299 w 10909301"/>
                <a:gd name="connsiteY17" fmla="*/ 2179255 h 2179255"/>
                <a:gd name="connsiteX18" fmla="*/ 10676911 w 10909301"/>
                <a:gd name="connsiteY18" fmla="*/ 2179255 h 2179255"/>
                <a:gd name="connsiteX19" fmla="*/ 1119660 w 10909301"/>
                <a:gd name="connsiteY19" fmla="*/ 2179255 h 2179255"/>
                <a:gd name="connsiteX20" fmla="*/ 787355 w 10909301"/>
                <a:gd name="connsiteY20" fmla="*/ 2179255 h 2179255"/>
                <a:gd name="connsiteX21" fmla="*/ 332305 w 10909301"/>
                <a:gd name="connsiteY21" fmla="*/ 2179255 h 2179255"/>
                <a:gd name="connsiteX22" fmla="*/ 0 w 10909301"/>
                <a:gd name="connsiteY22" fmla="*/ 2179255 h 217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09301" h="2179255">
                  <a:moveTo>
                    <a:pt x="0" y="0"/>
                  </a:moveTo>
                  <a:lnTo>
                    <a:pt x="332305" y="0"/>
                  </a:lnTo>
                  <a:lnTo>
                    <a:pt x="369530" y="0"/>
                  </a:lnTo>
                  <a:lnTo>
                    <a:pt x="787355" y="0"/>
                  </a:lnTo>
                  <a:lnTo>
                    <a:pt x="1119660" y="0"/>
                  </a:lnTo>
                  <a:lnTo>
                    <a:pt x="1156885" y="0"/>
                  </a:lnTo>
                  <a:lnTo>
                    <a:pt x="6038693" y="0"/>
                  </a:lnTo>
                  <a:lnTo>
                    <a:pt x="6792514" y="0"/>
                  </a:lnTo>
                  <a:lnTo>
                    <a:pt x="6826048" y="0"/>
                  </a:lnTo>
                  <a:lnTo>
                    <a:pt x="7579869" y="0"/>
                  </a:lnTo>
                  <a:cubicBezTo>
                    <a:pt x="7738595" y="0"/>
                    <a:pt x="7890988" y="63206"/>
                    <a:pt x="8003182" y="175659"/>
                  </a:cubicBezTo>
                  <a:lnTo>
                    <a:pt x="8819044" y="992039"/>
                  </a:lnTo>
                  <a:cubicBezTo>
                    <a:pt x="8931368" y="1104233"/>
                    <a:pt x="9083630" y="1167441"/>
                    <a:pt x="9242357" y="1167441"/>
                  </a:cubicBezTo>
                  <a:lnTo>
                    <a:pt x="10676911" y="1167441"/>
                  </a:lnTo>
                  <a:lnTo>
                    <a:pt x="10909299" y="1167441"/>
                  </a:lnTo>
                  <a:lnTo>
                    <a:pt x="10909301" y="1167441"/>
                  </a:lnTo>
                  <a:lnTo>
                    <a:pt x="10909301" y="2179255"/>
                  </a:lnTo>
                  <a:lnTo>
                    <a:pt x="10909299" y="2179255"/>
                  </a:lnTo>
                  <a:lnTo>
                    <a:pt x="10676911" y="2179255"/>
                  </a:lnTo>
                  <a:lnTo>
                    <a:pt x="1119660" y="2179255"/>
                  </a:lnTo>
                  <a:lnTo>
                    <a:pt x="787355" y="2179255"/>
                  </a:lnTo>
                  <a:lnTo>
                    <a:pt x="332305" y="2179255"/>
                  </a:lnTo>
                  <a:lnTo>
                    <a:pt x="0" y="2179255"/>
                  </a:lnTo>
                  <a:close/>
                </a:path>
              </a:pathLst>
            </a:custGeom>
            <a:solidFill>
              <a:srgbClr val="FFFFFF"/>
            </a:solidFill>
            <a:ln w="1141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ko-KR" altLang="en-US" sz="1509" dirty="0">
                <a:latin typeface="+mn-ea"/>
                <a:ea typeface="+mn-ea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D814277-A33C-4D89-8805-9E3511224BAA}"/>
              </a:ext>
            </a:extLst>
          </p:cNvPr>
          <p:cNvGrpSpPr/>
          <p:nvPr userDrawn="1"/>
        </p:nvGrpSpPr>
        <p:grpSpPr>
          <a:xfrm>
            <a:off x="206006" y="124508"/>
            <a:ext cx="6283640" cy="273628"/>
            <a:chOff x="301626" y="285870"/>
            <a:chExt cx="6283640" cy="273628"/>
          </a:xfrm>
        </p:grpSpPr>
        <p:sp>
          <p:nvSpPr>
            <p:cNvPr id="32" name="그래픽 5">
              <a:extLst>
                <a:ext uri="{FF2B5EF4-FFF2-40B4-BE49-F238E27FC236}">
                  <a16:creationId xmlns:a16="http://schemas.microsoft.com/office/drawing/2014/main" id="{5416EA42-4B5C-4015-B7C5-6A4F09A834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78752" y="285870"/>
              <a:ext cx="1859647" cy="273009"/>
            </a:xfrm>
            <a:custGeom>
              <a:avLst/>
              <a:gdLst>
                <a:gd name="connsiteX0" fmla="*/ 919283 w 1188505"/>
                <a:gd name="connsiteY0" fmla="*/ 194790 h 315920"/>
                <a:gd name="connsiteX1" fmla="*/ 788477 w 1188505"/>
                <a:gd name="connsiteY1" fmla="*/ 47601 h 315920"/>
                <a:gd name="connsiteX2" fmla="*/ 688631 w 1188505"/>
                <a:gd name="connsiteY2" fmla="*/ 0 h 315920"/>
                <a:gd name="connsiteX3" fmla="*/ 35375 w 1188505"/>
                <a:gd name="connsiteY3" fmla="*/ 0 h 315920"/>
                <a:gd name="connsiteX4" fmla="*/ 11381 w 1188505"/>
                <a:gd name="connsiteY4" fmla="*/ 74304 h 315920"/>
                <a:gd name="connsiteX5" fmla="*/ 184241 w 1188505"/>
                <a:gd name="connsiteY5" fmla="*/ 268965 h 315920"/>
                <a:gd name="connsiteX6" fmla="*/ 282668 w 1188505"/>
                <a:gd name="connsiteY6" fmla="*/ 315921 h 315920"/>
                <a:gd name="connsiteX7" fmla="*/ 675860 w 1188505"/>
                <a:gd name="connsiteY7" fmla="*/ 315921 h 315920"/>
                <a:gd name="connsiteX8" fmla="*/ 936698 w 1188505"/>
                <a:gd name="connsiteY8" fmla="*/ 315921 h 315920"/>
                <a:gd name="connsiteX9" fmla="*/ 1188506 w 1188505"/>
                <a:gd name="connsiteY9" fmla="*/ 315921 h 315920"/>
                <a:gd name="connsiteX10" fmla="*/ 919283 w 1188505"/>
                <a:gd name="connsiteY10" fmla="*/ 194790 h 315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8505" h="315920">
                  <a:moveTo>
                    <a:pt x="919283" y="194790"/>
                  </a:moveTo>
                  <a:lnTo>
                    <a:pt x="788477" y="47601"/>
                  </a:lnTo>
                  <a:cubicBezTo>
                    <a:pt x="761387" y="16899"/>
                    <a:pt x="725654" y="0"/>
                    <a:pt x="688631" y="0"/>
                  </a:cubicBezTo>
                  <a:lnTo>
                    <a:pt x="35375" y="0"/>
                  </a:lnTo>
                  <a:cubicBezTo>
                    <a:pt x="3383" y="0"/>
                    <a:pt x="-12226" y="47730"/>
                    <a:pt x="11381" y="74304"/>
                  </a:cubicBezTo>
                  <a:lnTo>
                    <a:pt x="184241" y="268965"/>
                  </a:lnTo>
                  <a:cubicBezTo>
                    <a:pt x="211073" y="299022"/>
                    <a:pt x="246161" y="315921"/>
                    <a:pt x="282668" y="315921"/>
                  </a:cubicBezTo>
                  <a:lnTo>
                    <a:pt x="675860" y="315921"/>
                  </a:lnTo>
                  <a:lnTo>
                    <a:pt x="936698" y="315921"/>
                  </a:lnTo>
                  <a:lnTo>
                    <a:pt x="1188506" y="315921"/>
                  </a:lnTo>
                  <a:cubicBezTo>
                    <a:pt x="1085693" y="315792"/>
                    <a:pt x="987653" y="271803"/>
                    <a:pt x="919283" y="194790"/>
                  </a:cubicBezTo>
                  <a:close/>
                </a:path>
              </a:pathLst>
            </a:custGeom>
            <a:solidFill>
              <a:srgbClr val="1D56C0"/>
            </a:solidFill>
            <a:ln w="12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1509" dirty="0">
                <a:latin typeface="+mn-ea"/>
                <a:ea typeface="+mn-ea"/>
              </a:endParaRPr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CE62C50B-37A3-4A5A-8CA8-DA7F266E0EBE}"/>
                </a:ext>
              </a:extLst>
            </p:cNvPr>
            <p:cNvSpPr/>
            <p:nvPr userDrawn="1"/>
          </p:nvSpPr>
          <p:spPr>
            <a:xfrm>
              <a:off x="301626" y="285871"/>
              <a:ext cx="6283640" cy="273627"/>
            </a:xfrm>
            <a:custGeom>
              <a:avLst/>
              <a:gdLst>
                <a:gd name="connsiteX0" fmla="*/ 51718 w 7496732"/>
                <a:gd name="connsiteY0" fmla="*/ 0 h 310301"/>
                <a:gd name="connsiteX1" fmla="*/ 905507 w 7496732"/>
                <a:gd name="connsiteY1" fmla="*/ 0 h 310301"/>
                <a:gd name="connsiteX2" fmla="*/ 957225 w 7496732"/>
                <a:gd name="connsiteY2" fmla="*/ 51718 h 310301"/>
                <a:gd name="connsiteX3" fmla="*/ 957225 w 7496732"/>
                <a:gd name="connsiteY3" fmla="*/ 258583 h 310301"/>
                <a:gd name="connsiteX4" fmla="*/ 942077 w 7496732"/>
                <a:gd name="connsiteY4" fmla="*/ 295153 h 310301"/>
                <a:gd name="connsiteX5" fmla="*/ 930289 w 7496732"/>
                <a:gd name="connsiteY5" fmla="*/ 303101 h 310301"/>
                <a:gd name="connsiteX6" fmla="*/ 7496732 w 7496732"/>
                <a:gd name="connsiteY6" fmla="*/ 303101 h 310301"/>
                <a:gd name="connsiteX7" fmla="*/ 7496732 w 7496732"/>
                <a:gd name="connsiteY7" fmla="*/ 310301 h 310301"/>
                <a:gd name="connsiteX8" fmla="*/ 905507 w 7496732"/>
                <a:gd name="connsiteY8" fmla="*/ 310301 h 310301"/>
                <a:gd name="connsiteX9" fmla="*/ 214882 w 7496732"/>
                <a:gd name="connsiteY9" fmla="*/ 310301 h 310301"/>
                <a:gd name="connsiteX10" fmla="*/ 51718 w 7496732"/>
                <a:gd name="connsiteY10" fmla="*/ 310301 h 310301"/>
                <a:gd name="connsiteX11" fmla="*/ 0 w 7496732"/>
                <a:gd name="connsiteY11" fmla="*/ 258583 h 310301"/>
                <a:gd name="connsiteX12" fmla="*/ 0 w 7496732"/>
                <a:gd name="connsiteY12" fmla="*/ 51718 h 310301"/>
                <a:gd name="connsiteX13" fmla="*/ 51718 w 7496732"/>
                <a:gd name="connsiteY13" fmla="*/ 0 h 310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32" h="310301">
                  <a:moveTo>
                    <a:pt x="51718" y="0"/>
                  </a:moveTo>
                  <a:lnTo>
                    <a:pt x="905507" y="0"/>
                  </a:lnTo>
                  <a:cubicBezTo>
                    <a:pt x="934070" y="0"/>
                    <a:pt x="957225" y="23155"/>
                    <a:pt x="957225" y="51718"/>
                  </a:cubicBezTo>
                  <a:lnTo>
                    <a:pt x="957225" y="258583"/>
                  </a:lnTo>
                  <a:cubicBezTo>
                    <a:pt x="957225" y="272864"/>
                    <a:pt x="951436" y="285794"/>
                    <a:pt x="942077" y="295153"/>
                  </a:cubicBezTo>
                  <a:lnTo>
                    <a:pt x="930289" y="303101"/>
                  </a:lnTo>
                  <a:lnTo>
                    <a:pt x="7496732" y="303101"/>
                  </a:lnTo>
                  <a:lnTo>
                    <a:pt x="7496732" y="310301"/>
                  </a:lnTo>
                  <a:lnTo>
                    <a:pt x="905507" y="310301"/>
                  </a:lnTo>
                  <a:lnTo>
                    <a:pt x="214882" y="310301"/>
                  </a:lnTo>
                  <a:lnTo>
                    <a:pt x="51718" y="310301"/>
                  </a:lnTo>
                  <a:cubicBezTo>
                    <a:pt x="23155" y="310301"/>
                    <a:pt x="0" y="287146"/>
                    <a:pt x="0" y="258583"/>
                  </a:cubicBezTo>
                  <a:lnTo>
                    <a:pt x="0" y="51718"/>
                  </a:lnTo>
                  <a:cubicBezTo>
                    <a:pt x="0" y="23155"/>
                    <a:pt x="23155" y="0"/>
                    <a:pt x="51718" y="0"/>
                  </a:cubicBezTo>
                  <a:close/>
                </a:path>
              </a:pathLst>
            </a:custGeom>
            <a:gradFill>
              <a:gsLst>
                <a:gs pos="2655">
                  <a:srgbClr val="1D56C0"/>
                </a:gs>
                <a:gs pos="51000">
                  <a:srgbClr val="0965FB"/>
                </a:gs>
                <a:gs pos="92000">
                  <a:srgbClr val="CBF0F9"/>
                </a:gs>
                <a:gs pos="78000">
                  <a:srgbClr val="6FD5ED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509" dirty="0">
                <a:latin typeface="+mn-ea"/>
                <a:ea typeface="+mn-ea"/>
              </a:endParaRPr>
            </a:p>
          </p:txBody>
        </p:sp>
      </p:grpSp>
      <p:sp>
        <p:nvSpPr>
          <p:cNvPr id="6" name="제목 5">
            <a:extLst>
              <a:ext uri="{FF2B5EF4-FFF2-40B4-BE49-F238E27FC236}">
                <a16:creationId xmlns:a16="http://schemas.microsoft.com/office/drawing/2014/main" id="{B041FDF9-86A4-4992-B632-043CE1336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006" y="404371"/>
            <a:ext cx="7560000" cy="495486"/>
          </a:xfrm>
        </p:spPr>
        <p:txBody>
          <a:bodyPr>
            <a:normAutofit/>
          </a:bodyPr>
          <a:lstStyle>
            <a:lvl1pPr marL="0" algn="l" defTabSz="766450" rtl="0" eaLnBrk="1" latinLnBrk="1" hangingPunct="1">
              <a:defRPr lang="ko-KR" altLang="en-US" sz="2400" b="1" kern="1200" spc="-126" dirty="0">
                <a:gradFill>
                  <a:gsLst>
                    <a:gs pos="0">
                      <a:srgbClr val="0A1F8F"/>
                    </a:gs>
                    <a:gs pos="100000">
                      <a:srgbClr val="0A1F8F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22F790-187E-4336-8E49-BC70AC6DB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6988" y="1147763"/>
            <a:ext cx="8623487" cy="5229225"/>
          </a:xfrm>
        </p:spPr>
        <p:txBody>
          <a:bodyPr/>
          <a:lstStyle>
            <a:lvl1pPr marL="268288" indent="-268288">
              <a:defRPr/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E3BE270-333C-4313-98D2-DA58DB6A7A47}"/>
              </a:ext>
            </a:extLst>
          </p:cNvPr>
          <p:cNvSpPr/>
          <p:nvPr userDrawn="1"/>
        </p:nvSpPr>
        <p:spPr>
          <a:xfrm>
            <a:off x="0" y="6504317"/>
            <a:ext cx="9144000" cy="3536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517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25C5E757-01F8-44D4-A9EA-0E2A08BDDC77}"/>
              </a:ext>
            </a:extLst>
          </p:cNvPr>
          <p:cNvGrpSpPr/>
          <p:nvPr userDrawn="1"/>
        </p:nvGrpSpPr>
        <p:grpSpPr>
          <a:xfrm>
            <a:off x="0" y="-1130"/>
            <a:ext cx="9144001" cy="1064942"/>
            <a:chOff x="0" y="-1131"/>
            <a:chExt cx="9144001" cy="205438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343521D-B550-429E-B319-127425D4664D}"/>
                </a:ext>
              </a:extLst>
            </p:cNvPr>
            <p:cNvSpPr/>
            <p:nvPr userDrawn="1"/>
          </p:nvSpPr>
          <p:spPr>
            <a:xfrm>
              <a:off x="43" y="-1131"/>
              <a:ext cx="9143957" cy="1460444"/>
            </a:xfrm>
            <a:prstGeom prst="rect">
              <a:avLst/>
            </a:prstGeom>
            <a:gradFill flip="none" rotWithShape="1">
              <a:gsLst>
                <a:gs pos="0">
                  <a:srgbClr val="009E9A"/>
                </a:gs>
                <a:gs pos="54000">
                  <a:srgbClr val="00DFDA"/>
                </a:gs>
                <a:gs pos="100000">
                  <a:srgbClr val="DDFFFF"/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9" dirty="0">
                <a:latin typeface="+mn-ea"/>
                <a:ea typeface="+mn-ea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65BD35F8-3A5E-4F5D-9169-AD5B206028F2}"/>
                </a:ext>
              </a:extLst>
            </p:cNvPr>
            <p:cNvSpPr/>
            <p:nvPr userDrawn="1"/>
          </p:nvSpPr>
          <p:spPr>
            <a:xfrm>
              <a:off x="1828651" y="241075"/>
              <a:ext cx="7315349" cy="1507220"/>
            </a:xfrm>
            <a:custGeom>
              <a:avLst/>
              <a:gdLst>
                <a:gd name="connsiteX0" fmla="*/ 0 w 8727618"/>
                <a:gd name="connsiteY0" fmla="*/ 0 h 1709230"/>
                <a:gd name="connsiteX1" fmla="*/ 29662 w 8727618"/>
                <a:gd name="connsiteY1" fmla="*/ 0 h 1709230"/>
                <a:gd name="connsiteX2" fmla="*/ 600790 w 8727618"/>
                <a:gd name="connsiteY2" fmla="*/ 0 h 1709230"/>
                <a:gd name="connsiteX3" fmla="*/ 630451 w 8727618"/>
                <a:gd name="connsiteY3" fmla="*/ 0 h 1709230"/>
                <a:gd name="connsiteX4" fmla="*/ 5148833 w 8727618"/>
                <a:gd name="connsiteY4" fmla="*/ 0 h 1709230"/>
                <a:gd name="connsiteX5" fmla="*/ 5749622 w 8727618"/>
                <a:gd name="connsiteY5" fmla="*/ 0 h 1709230"/>
                <a:gd name="connsiteX6" fmla="*/ 6087033 w 8727618"/>
                <a:gd name="connsiteY6" fmla="*/ 137735 h 1709230"/>
                <a:gd name="connsiteX7" fmla="*/ 6737256 w 8727618"/>
                <a:gd name="connsiteY7" fmla="*/ 778073 h 1709230"/>
                <a:gd name="connsiteX8" fmla="*/ 7074666 w 8727618"/>
                <a:gd name="connsiteY8" fmla="*/ 915609 h 1709230"/>
                <a:gd name="connsiteX9" fmla="*/ 8727618 w 8727618"/>
                <a:gd name="connsiteY9" fmla="*/ 915609 h 1709230"/>
                <a:gd name="connsiteX10" fmla="*/ 8727618 w 8727618"/>
                <a:gd name="connsiteY10" fmla="*/ 1709230 h 1709230"/>
                <a:gd name="connsiteX11" fmla="*/ 600790 w 8727618"/>
                <a:gd name="connsiteY11" fmla="*/ 1709230 h 1709230"/>
                <a:gd name="connsiteX12" fmla="*/ 0 w 8727618"/>
                <a:gd name="connsiteY12" fmla="*/ 1709230 h 170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27618" h="1709230">
                  <a:moveTo>
                    <a:pt x="0" y="0"/>
                  </a:moveTo>
                  <a:lnTo>
                    <a:pt x="29662" y="0"/>
                  </a:lnTo>
                  <a:lnTo>
                    <a:pt x="600790" y="0"/>
                  </a:lnTo>
                  <a:lnTo>
                    <a:pt x="630451" y="0"/>
                  </a:lnTo>
                  <a:lnTo>
                    <a:pt x="5148833" y="0"/>
                  </a:lnTo>
                  <a:lnTo>
                    <a:pt x="5749622" y="0"/>
                  </a:lnTo>
                  <a:cubicBezTo>
                    <a:pt x="5876164" y="0"/>
                    <a:pt x="5997543" y="49533"/>
                    <a:pt x="6087033" y="137735"/>
                  </a:cubicBezTo>
                  <a:lnTo>
                    <a:pt x="6737256" y="778073"/>
                  </a:lnTo>
                  <a:cubicBezTo>
                    <a:pt x="6826746" y="866077"/>
                    <a:pt x="6948124" y="915609"/>
                    <a:pt x="7074666" y="915609"/>
                  </a:cubicBezTo>
                  <a:lnTo>
                    <a:pt x="8727618" y="915609"/>
                  </a:lnTo>
                  <a:lnTo>
                    <a:pt x="8727618" y="1709230"/>
                  </a:lnTo>
                  <a:lnTo>
                    <a:pt x="600790" y="1709230"/>
                  </a:lnTo>
                  <a:lnTo>
                    <a:pt x="0" y="1709230"/>
                  </a:lnTo>
                  <a:close/>
                </a:path>
              </a:pathLst>
            </a:custGeom>
            <a:gradFill>
              <a:gsLst>
                <a:gs pos="92000">
                  <a:srgbClr val="00FFFF">
                    <a:alpha val="0"/>
                  </a:srgbClr>
                </a:gs>
                <a:gs pos="60000">
                  <a:srgbClr val="00FFFF"/>
                </a:gs>
              </a:gsLst>
              <a:lin ang="0" scaled="0"/>
            </a:gradFill>
            <a:ln w="124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ko-KR" altLang="en-US" sz="1509" dirty="0">
                <a:latin typeface="+mn-ea"/>
                <a:ea typeface="+mn-ea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BAB218DD-0388-4558-AE30-2BB8E8FC4699}"/>
                </a:ext>
              </a:extLst>
            </p:cNvPr>
            <p:cNvSpPr/>
            <p:nvPr userDrawn="1"/>
          </p:nvSpPr>
          <p:spPr>
            <a:xfrm>
              <a:off x="0" y="131560"/>
              <a:ext cx="9144001" cy="1921694"/>
            </a:xfrm>
            <a:custGeom>
              <a:avLst/>
              <a:gdLst>
                <a:gd name="connsiteX0" fmla="*/ 0 w 10909301"/>
                <a:gd name="connsiteY0" fmla="*/ 0 h 2179255"/>
                <a:gd name="connsiteX1" fmla="*/ 332305 w 10909301"/>
                <a:gd name="connsiteY1" fmla="*/ 0 h 2179255"/>
                <a:gd name="connsiteX2" fmla="*/ 369530 w 10909301"/>
                <a:gd name="connsiteY2" fmla="*/ 0 h 2179255"/>
                <a:gd name="connsiteX3" fmla="*/ 787355 w 10909301"/>
                <a:gd name="connsiteY3" fmla="*/ 0 h 2179255"/>
                <a:gd name="connsiteX4" fmla="*/ 1119660 w 10909301"/>
                <a:gd name="connsiteY4" fmla="*/ 0 h 2179255"/>
                <a:gd name="connsiteX5" fmla="*/ 1156885 w 10909301"/>
                <a:gd name="connsiteY5" fmla="*/ 0 h 2179255"/>
                <a:gd name="connsiteX6" fmla="*/ 6038693 w 10909301"/>
                <a:gd name="connsiteY6" fmla="*/ 0 h 2179255"/>
                <a:gd name="connsiteX7" fmla="*/ 6792514 w 10909301"/>
                <a:gd name="connsiteY7" fmla="*/ 0 h 2179255"/>
                <a:gd name="connsiteX8" fmla="*/ 6826048 w 10909301"/>
                <a:gd name="connsiteY8" fmla="*/ 0 h 2179255"/>
                <a:gd name="connsiteX9" fmla="*/ 7579869 w 10909301"/>
                <a:gd name="connsiteY9" fmla="*/ 0 h 2179255"/>
                <a:gd name="connsiteX10" fmla="*/ 8003182 w 10909301"/>
                <a:gd name="connsiteY10" fmla="*/ 175659 h 2179255"/>
                <a:gd name="connsiteX11" fmla="*/ 8819044 w 10909301"/>
                <a:gd name="connsiteY11" fmla="*/ 992039 h 2179255"/>
                <a:gd name="connsiteX12" fmla="*/ 9242357 w 10909301"/>
                <a:gd name="connsiteY12" fmla="*/ 1167441 h 2179255"/>
                <a:gd name="connsiteX13" fmla="*/ 10676911 w 10909301"/>
                <a:gd name="connsiteY13" fmla="*/ 1167441 h 2179255"/>
                <a:gd name="connsiteX14" fmla="*/ 10909299 w 10909301"/>
                <a:gd name="connsiteY14" fmla="*/ 1167441 h 2179255"/>
                <a:gd name="connsiteX15" fmla="*/ 10909301 w 10909301"/>
                <a:gd name="connsiteY15" fmla="*/ 1167441 h 2179255"/>
                <a:gd name="connsiteX16" fmla="*/ 10909301 w 10909301"/>
                <a:gd name="connsiteY16" fmla="*/ 2179255 h 2179255"/>
                <a:gd name="connsiteX17" fmla="*/ 10909299 w 10909301"/>
                <a:gd name="connsiteY17" fmla="*/ 2179255 h 2179255"/>
                <a:gd name="connsiteX18" fmla="*/ 10676911 w 10909301"/>
                <a:gd name="connsiteY18" fmla="*/ 2179255 h 2179255"/>
                <a:gd name="connsiteX19" fmla="*/ 1119660 w 10909301"/>
                <a:gd name="connsiteY19" fmla="*/ 2179255 h 2179255"/>
                <a:gd name="connsiteX20" fmla="*/ 787355 w 10909301"/>
                <a:gd name="connsiteY20" fmla="*/ 2179255 h 2179255"/>
                <a:gd name="connsiteX21" fmla="*/ 332305 w 10909301"/>
                <a:gd name="connsiteY21" fmla="*/ 2179255 h 2179255"/>
                <a:gd name="connsiteX22" fmla="*/ 0 w 10909301"/>
                <a:gd name="connsiteY22" fmla="*/ 2179255 h 217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09301" h="2179255">
                  <a:moveTo>
                    <a:pt x="0" y="0"/>
                  </a:moveTo>
                  <a:lnTo>
                    <a:pt x="332305" y="0"/>
                  </a:lnTo>
                  <a:lnTo>
                    <a:pt x="369530" y="0"/>
                  </a:lnTo>
                  <a:lnTo>
                    <a:pt x="787355" y="0"/>
                  </a:lnTo>
                  <a:lnTo>
                    <a:pt x="1119660" y="0"/>
                  </a:lnTo>
                  <a:lnTo>
                    <a:pt x="1156885" y="0"/>
                  </a:lnTo>
                  <a:lnTo>
                    <a:pt x="6038693" y="0"/>
                  </a:lnTo>
                  <a:lnTo>
                    <a:pt x="6792514" y="0"/>
                  </a:lnTo>
                  <a:lnTo>
                    <a:pt x="6826048" y="0"/>
                  </a:lnTo>
                  <a:lnTo>
                    <a:pt x="7579869" y="0"/>
                  </a:lnTo>
                  <a:cubicBezTo>
                    <a:pt x="7738595" y="0"/>
                    <a:pt x="7890988" y="63206"/>
                    <a:pt x="8003182" y="175659"/>
                  </a:cubicBezTo>
                  <a:lnTo>
                    <a:pt x="8819044" y="992039"/>
                  </a:lnTo>
                  <a:cubicBezTo>
                    <a:pt x="8931368" y="1104233"/>
                    <a:pt x="9083630" y="1167441"/>
                    <a:pt x="9242357" y="1167441"/>
                  </a:cubicBezTo>
                  <a:lnTo>
                    <a:pt x="10676911" y="1167441"/>
                  </a:lnTo>
                  <a:lnTo>
                    <a:pt x="10909299" y="1167441"/>
                  </a:lnTo>
                  <a:lnTo>
                    <a:pt x="10909301" y="1167441"/>
                  </a:lnTo>
                  <a:lnTo>
                    <a:pt x="10909301" y="2179255"/>
                  </a:lnTo>
                  <a:lnTo>
                    <a:pt x="10909299" y="2179255"/>
                  </a:lnTo>
                  <a:lnTo>
                    <a:pt x="10676911" y="2179255"/>
                  </a:lnTo>
                  <a:lnTo>
                    <a:pt x="1119660" y="2179255"/>
                  </a:lnTo>
                  <a:lnTo>
                    <a:pt x="787355" y="2179255"/>
                  </a:lnTo>
                  <a:lnTo>
                    <a:pt x="332305" y="2179255"/>
                  </a:lnTo>
                  <a:lnTo>
                    <a:pt x="0" y="2179255"/>
                  </a:lnTo>
                  <a:close/>
                </a:path>
              </a:pathLst>
            </a:custGeom>
            <a:solidFill>
              <a:srgbClr val="FFFFFF"/>
            </a:solidFill>
            <a:ln w="1141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ko-KR" altLang="en-US" sz="1509" dirty="0">
                <a:latin typeface="+mn-ea"/>
                <a:ea typeface="+mn-ea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D814277-A33C-4D89-8805-9E3511224BAA}"/>
              </a:ext>
            </a:extLst>
          </p:cNvPr>
          <p:cNvGrpSpPr/>
          <p:nvPr userDrawn="1"/>
        </p:nvGrpSpPr>
        <p:grpSpPr>
          <a:xfrm>
            <a:off x="206006" y="124508"/>
            <a:ext cx="6283640" cy="273628"/>
            <a:chOff x="301626" y="285870"/>
            <a:chExt cx="6283640" cy="273628"/>
          </a:xfrm>
        </p:grpSpPr>
        <p:sp>
          <p:nvSpPr>
            <p:cNvPr id="32" name="그래픽 5">
              <a:extLst>
                <a:ext uri="{FF2B5EF4-FFF2-40B4-BE49-F238E27FC236}">
                  <a16:creationId xmlns:a16="http://schemas.microsoft.com/office/drawing/2014/main" id="{5416EA42-4B5C-4015-B7C5-6A4F09A834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78752" y="285870"/>
              <a:ext cx="1859647" cy="273009"/>
            </a:xfrm>
            <a:custGeom>
              <a:avLst/>
              <a:gdLst>
                <a:gd name="connsiteX0" fmla="*/ 919283 w 1188505"/>
                <a:gd name="connsiteY0" fmla="*/ 194790 h 315920"/>
                <a:gd name="connsiteX1" fmla="*/ 788477 w 1188505"/>
                <a:gd name="connsiteY1" fmla="*/ 47601 h 315920"/>
                <a:gd name="connsiteX2" fmla="*/ 688631 w 1188505"/>
                <a:gd name="connsiteY2" fmla="*/ 0 h 315920"/>
                <a:gd name="connsiteX3" fmla="*/ 35375 w 1188505"/>
                <a:gd name="connsiteY3" fmla="*/ 0 h 315920"/>
                <a:gd name="connsiteX4" fmla="*/ 11381 w 1188505"/>
                <a:gd name="connsiteY4" fmla="*/ 74304 h 315920"/>
                <a:gd name="connsiteX5" fmla="*/ 184241 w 1188505"/>
                <a:gd name="connsiteY5" fmla="*/ 268965 h 315920"/>
                <a:gd name="connsiteX6" fmla="*/ 282668 w 1188505"/>
                <a:gd name="connsiteY6" fmla="*/ 315921 h 315920"/>
                <a:gd name="connsiteX7" fmla="*/ 675860 w 1188505"/>
                <a:gd name="connsiteY7" fmla="*/ 315921 h 315920"/>
                <a:gd name="connsiteX8" fmla="*/ 936698 w 1188505"/>
                <a:gd name="connsiteY8" fmla="*/ 315921 h 315920"/>
                <a:gd name="connsiteX9" fmla="*/ 1188506 w 1188505"/>
                <a:gd name="connsiteY9" fmla="*/ 315921 h 315920"/>
                <a:gd name="connsiteX10" fmla="*/ 919283 w 1188505"/>
                <a:gd name="connsiteY10" fmla="*/ 194790 h 315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8505" h="315920">
                  <a:moveTo>
                    <a:pt x="919283" y="194790"/>
                  </a:moveTo>
                  <a:lnTo>
                    <a:pt x="788477" y="47601"/>
                  </a:lnTo>
                  <a:cubicBezTo>
                    <a:pt x="761387" y="16899"/>
                    <a:pt x="725654" y="0"/>
                    <a:pt x="688631" y="0"/>
                  </a:cubicBezTo>
                  <a:lnTo>
                    <a:pt x="35375" y="0"/>
                  </a:lnTo>
                  <a:cubicBezTo>
                    <a:pt x="3383" y="0"/>
                    <a:pt x="-12226" y="47730"/>
                    <a:pt x="11381" y="74304"/>
                  </a:cubicBezTo>
                  <a:lnTo>
                    <a:pt x="184241" y="268965"/>
                  </a:lnTo>
                  <a:cubicBezTo>
                    <a:pt x="211073" y="299022"/>
                    <a:pt x="246161" y="315921"/>
                    <a:pt x="282668" y="315921"/>
                  </a:cubicBezTo>
                  <a:lnTo>
                    <a:pt x="675860" y="315921"/>
                  </a:lnTo>
                  <a:lnTo>
                    <a:pt x="936698" y="315921"/>
                  </a:lnTo>
                  <a:lnTo>
                    <a:pt x="1188506" y="315921"/>
                  </a:lnTo>
                  <a:cubicBezTo>
                    <a:pt x="1085693" y="315792"/>
                    <a:pt x="987653" y="271803"/>
                    <a:pt x="919283" y="194790"/>
                  </a:cubicBezTo>
                  <a:close/>
                </a:path>
              </a:pathLst>
            </a:custGeom>
            <a:solidFill>
              <a:srgbClr val="1D56C0"/>
            </a:solidFill>
            <a:ln w="12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1509" dirty="0">
                <a:latin typeface="+mn-ea"/>
                <a:ea typeface="+mn-ea"/>
              </a:endParaRPr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CE62C50B-37A3-4A5A-8CA8-DA7F266E0EBE}"/>
                </a:ext>
              </a:extLst>
            </p:cNvPr>
            <p:cNvSpPr/>
            <p:nvPr userDrawn="1"/>
          </p:nvSpPr>
          <p:spPr>
            <a:xfrm>
              <a:off x="301626" y="285871"/>
              <a:ext cx="6283640" cy="273627"/>
            </a:xfrm>
            <a:custGeom>
              <a:avLst/>
              <a:gdLst>
                <a:gd name="connsiteX0" fmla="*/ 51718 w 7496732"/>
                <a:gd name="connsiteY0" fmla="*/ 0 h 310301"/>
                <a:gd name="connsiteX1" fmla="*/ 905507 w 7496732"/>
                <a:gd name="connsiteY1" fmla="*/ 0 h 310301"/>
                <a:gd name="connsiteX2" fmla="*/ 957225 w 7496732"/>
                <a:gd name="connsiteY2" fmla="*/ 51718 h 310301"/>
                <a:gd name="connsiteX3" fmla="*/ 957225 w 7496732"/>
                <a:gd name="connsiteY3" fmla="*/ 258583 h 310301"/>
                <a:gd name="connsiteX4" fmla="*/ 942077 w 7496732"/>
                <a:gd name="connsiteY4" fmla="*/ 295153 h 310301"/>
                <a:gd name="connsiteX5" fmla="*/ 930289 w 7496732"/>
                <a:gd name="connsiteY5" fmla="*/ 303101 h 310301"/>
                <a:gd name="connsiteX6" fmla="*/ 7496732 w 7496732"/>
                <a:gd name="connsiteY6" fmla="*/ 303101 h 310301"/>
                <a:gd name="connsiteX7" fmla="*/ 7496732 w 7496732"/>
                <a:gd name="connsiteY7" fmla="*/ 310301 h 310301"/>
                <a:gd name="connsiteX8" fmla="*/ 905507 w 7496732"/>
                <a:gd name="connsiteY8" fmla="*/ 310301 h 310301"/>
                <a:gd name="connsiteX9" fmla="*/ 214882 w 7496732"/>
                <a:gd name="connsiteY9" fmla="*/ 310301 h 310301"/>
                <a:gd name="connsiteX10" fmla="*/ 51718 w 7496732"/>
                <a:gd name="connsiteY10" fmla="*/ 310301 h 310301"/>
                <a:gd name="connsiteX11" fmla="*/ 0 w 7496732"/>
                <a:gd name="connsiteY11" fmla="*/ 258583 h 310301"/>
                <a:gd name="connsiteX12" fmla="*/ 0 w 7496732"/>
                <a:gd name="connsiteY12" fmla="*/ 51718 h 310301"/>
                <a:gd name="connsiteX13" fmla="*/ 51718 w 7496732"/>
                <a:gd name="connsiteY13" fmla="*/ 0 h 310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32" h="310301">
                  <a:moveTo>
                    <a:pt x="51718" y="0"/>
                  </a:moveTo>
                  <a:lnTo>
                    <a:pt x="905507" y="0"/>
                  </a:lnTo>
                  <a:cubicBezTo>
                    <a:pt x="934070" y="0"/>
                    <a:pt x="957225" y="23155"/>
                    <a:pt x="957225" y="51718"/>
                  </a:cubicBezTo>
                  <a:lnTo>
                    <a:pt x="957225" y="258583"/>
                  </a:lnTo>
                  <a:cubicBezTo>
                    <a:pt x="957225" y="272864"/>
                    <a:pt x="951436" y="285794"/>
                    <a:pt x="942077" y="295153"/>
                  </a:cubicBezTo>
                  <a:lnTo>
                    <a:pt x="930289" y="303101"/>
                  </a:lnTo>
                  <a:lnTo>
                    <a:pt x="7496732" y="303101"/>
                  </a:lnTo>
                  <a:lnTo>
                    <a:pt x="7496732" y="310301"/>
                  </a:lnTo>
                  <a:lnTo>
                    <a:pt x="905507" y="310301"/>
                  </a:lnTo>
                  <a:lnTo>
                    <a:pt x="214882" y="310301"/>
                  </a:lnTo>
                  <a:lnTo>
                    <a:pt x="51718" y="310301"/>
                  </a:lnTo>
                  <a:cubicBezTo>
                    <a:pt x="23155" y="310301"/>
                    <a:pt x="0" y="287146"/>
                    <a:pt x="0" y="258583"/>
                  </a:cubicBezTo>
                  <a:lnTo>
                    <a:pt x="0" y="51718"/>
                  </a:lnTo>
                  <a:cubicBezTo>
                    <a:pt x="0" y="23155"/>
                    <a:pt x="23155" y="0"/>
                    <a:pt x="51718" y="0"/>
                  </a:cubicBezTo>
                  <a:close/>
                </a:path>
              </a:pathLst>
            </a:custGeom>
            <a:gradFill>
              <a:gsLst>
                <a:gs pos="2655">
                  <a:srgbClr val="1D56C0"/>
                </a:gs>
                <a:gs pos="51000">
                  <a:srgbClr val="0965FB"/>
                </a:gs>
                <a:gs pos="92000">
                  <a:srgbClr val="CBF0F9"/>
                </a:gs>
                <a:gs pos="78000">
                  <a:srgbClr val="6FD5ED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509" dirty="0">
                <a:latin typeface="+mn-ea"/>
                <a:ea typeface="+mn-ea"/>
              </a:endParaRPr>
            </a:p>
          </p:txBody>
        </p:sp>
      </p:grpSp>
      <p:sp>
        <p:nvSpPr>
          <p:cNvPr id="6" name="제목 5">
            <a:extLst>
              <a:ext uri="{FF2B5EF4-FFF2-40B4-BE49-F238E27FC236}">
                <a16:creationId xmlns:a16="http://schemas.microsoft.com/office/drawing/2014/main" id="{B041FDF9-86A4-4992-B632-043CE1336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006" y="404371"/>
            <a:ext cx="7560000" cy="495486"/>
          </a:xfrm>
        </p:spPr>
        <p:txBody>
          <a:bodyPr>
            <a:normAutofit/>
          </a:bodyPr>
          <a:lstStyle>
            <a:lvl1pPr marL="0" algn="l" defTabSz="766450" rtl="0" eaLnBrk="1" latinLnBrk="1" hangingPunct="1">
              <a:defRPr lang="ko-KR" altLang="en-US" sz="2400" b="1" kern="1200" spc="-126" dirty="0">
                <a:gradFill>
                  <a:gsLst>
                    <a:gs pos="0">
                      <a:srgbClr val="0A1F8F"/>
                    </a:gs>
                    <a:gs pos="100000">
                      <a:srgbClr val="0A1F8F"/>
                    </a:gs>
                  </a:gsLst>
                  <a:lin ang="5400000" scaled="1"/>
                </a:gradFill>
                <a:latin typeface="+mj-ea"/>
                <a:ea typeface="+mj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CA2538F-5A16-4A89-A443-AA97AA940969}"/>
              </a:ext>
            </a:extLst>
          </p:cNvPr>
          <p:cNvSpPr/>
          <p:nvPr userDrawn="1"/>
        </p:nvSpPr>
        <p:spPr>
          <a:xfrm>
            <a:off x="0" y="1035875"/>
            <a:ext cx="9143957" cy="546001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50000"/>
                  <a:lumMod val="50000"/>
                  <a:lumOff val="50000"/>
                </a:schemeClr>
              </a:gs>
              <a:gs pos="2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015A5A-BFBA-4311-A293-858E6CB66884}"/>
              </a:ext>
            </a:extLst>
          </p:cNvPr>
          <p:cNvSpPr/>
          <p:nvPr userDrawn="1"/>
        </p:nvSpPr>
        <p:spPr>
          <a:xfrm>
            <a:off x="0" y="6504317"/>
            <a:ext cx="9144000" cy="3536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7035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25C5E757-01F8-44D4-A9EA-0E2A08BDDC77}"/>
              </a:ext>
            </a:extLst>
          </p:cNvPr>
          <p:cNvGrpSpPr/>
          <p:nvPr userDrawn="1"/>
        </p:nvGrpSpPr>
        <p:grpSpPr>
          <a:xfrm>
            <a:off x="0" y="-1130"/>
            <a:ext cx="9144001" cy="1064942"/>
            <a:chOff x="0" y="-1131"/>
            <a:chExt cx="9144001" cy="205438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343521D-B550-429E-B319-127425D4664D}"/>
                </a:ext>
              </a:extLst>
            </p:cNvPr>
            <p:cNvSpPr/>
            <p:nvPr userDrawn="1"/>
          </p:nvSpPr>
          <p:spPr>
            <a:xfrm>
              <a:off x="43" y="-1131"/>
              <a:ext cx="9143957" cy="1460444"/>
            </a:xfrm>
            <a:prstGeom prst="rect">
              <a:avLst/>
            </a:prstGeom>
            <a:gradFill flip="none" rotWithShape="1">
              <a:gsLst>
                <a:gs pos="0">
                  <a:srgbClr val="009E9A"/>
                </a:gs>
                <a:gs pos="54000">
                  <a:srgbClr val="00DFDA"/>
                </a:gs>
                <a:gs pos="100000">
                  <a:srgbClr val="DDFFFF"/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9" dirty="0">
                <a:latin typeface="+mn-ea"/>
                <a:ea typeface="+mn-ea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65BD35F8-3A5E-4F5D-9169-AD5B206028F2}"/>
                </a:ext>
              </a:extLst>
            </p:cNvPr>
            <p:cNvSpPr/>
            <p:nvPr userDrawn="1"/>
          </p:nvSpPr>
          <p:spPr>
            <a:xfrm>
              <a:off x="1828651" y="241075"/>
              <a:ext cx="7315349" cy="1507220"/>
            </a:xfrm>
            <a:custGeom>
              <a:avLst/>
              <a:gdLst>
                <a:gd name="connsiteX0" fmla="*/ 0 w 8727618"/>
                <a:gd name="connsiteY0" fmla="*/ 0 h 1709230"/>
                <a:gd name="connsiteX1" fmla="*/ 29662 w 8727618"/>
                <a:gd name="connsiteY1" fmla="*/ 0 h 1709230"/>
                <a:gd name="connsiteX2" fmla="*/ 600790 w 8727618"/>
                <a:gd name="connsiteY2" fmla="*/ 0 h 1709230"/>
                <a:gd name="connsiteX3" fmla="*/ 630451 w 8727618"/>
                <a:gd name="connsiteY3" fmla="*/ 0 h 1709230"/>
                <a:gd name="connsiteX4" fmla="*/ 5148833 w 8727618"/>
                <a:gd name="connsiteY4" fmla="*/ 0 h 1709230"/>
                <a:gd name="connsiteX5" fmla="*/ 5749622 w 8727618"/>
                <a:gd name="connsiteY5" fmla="*/ 0 h 1709230"/>
                <a:gd name="connsiteX6" fmla="*/ 6087033 w 8727618"/>
                <a:gd name="connsiteY6" fmla="*/ 137735 h 1709230"/>
                <a:gd name="connsiteX7" fmla="*/ 6737256 w 8727618"/>
                <a:gd name="connsiteY7" fmla="*/ 778073 h 1709230"/>
                <a:gd name="connsiteX8" fmla="*/ 7074666 w 8727618"/>
                <a:gd name="connsiteY8" fmla="*/ 915609 h 1709230"/>
                <a:gd name="connsiteX9" fmla="*/ 8727618 w 8727618"/>
                <a:gd name="connsiteY9" fmla="*/ 915609 h 1709230"/>
                <a:gd name="connsiteX10" fmla="*/ 8727618 w 8727618"/>
                <a:gd name="connsiteY10" fmla="*/ 1709230 h 1709230"/>
                <a:gd name="connsiteX11" fmla="*/ 600790 w 8727618"/>
                <a:gd name="connsiteY11" fmla="*/ 1709230 h 1709230"/>
                <a:gd name="connsiteX12" fmla="*/ 0 w 8727618"/>
                <a:gd name="connsiteY12" fmla="*/ 1709230 h 170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27618" h="1709230">
                  <a:moveTo>
                    <a:pt x="0" y="0"/>
                  </a:moveTo>
                  <a:lnTo>
                    <a:pt x="29662" y="0"/>
                  </a:lnTo>
                  <a:lnTo>
                    <a:pt x="600790" y="0"/>
                  </a:lnTo>
                  <a:lnTo>
                    <a:pt x="630451" y="0"/>
                  </a:lnTo>
                  <a:lnTo>
                    <a:pt x="5148833" y="0"/>
                  </a:lnTo>
                  <a:lnTo>
                    <a:pt x="5749622" y="0"/>
                  </a:lnTo>
                  <a:cubicBezTo>
                    <a:pt x="5876164" y="0"/>
                    <a:pt x="5997543" y="49533"/>
                    <a:pt x="6087033" y="137735"/>
                  </a:cubicBezTo>
                  <a:lnTo>
                    <a:pt x="6737256" y="778073"/>
                  </a:lnTo>
                  <a:cubicBezTo>
                    <a:pt x="6826746" y="866077"/>
                    <a:pt x="6948124" y="915609"/>
                    <a:pt x="7074666" y="915609"/>
                  </a:cubicBezTo>
                  <a:lnTo>
                    <a:pt x="8727618" y="915609"/>
                  </a:lnTo>
                  <a:lnTo>
                    <a:pt x="8727618" y="1709230"/>
                  </a:lnTo>
                  <a:lnTo>
                    <a:pt x="600790" y="1709230"/>
                  </a:lnTo>
                  <a:lnTo>
                    <a:pt x="0" y="1709230"/>
                  </a:lnTo>
                  <a:close/>
                </a:path>
              </a:pathLst>
            </a:custGeom>
            <a:gradFill>
              <a:gsLst>
                <a:gs pos="92000">
                  <a:srgbClr val="00FFFF">
                    <a:alpha val="0"/>
                  </a:srgbClr>
                </a:gs>
                <a:gs pos="60000">
                  <a:srgbClr val="00FFFF"/>
                </a:gs>
              </a:gsLst>
              <a:lin ang="0" scaled="0"/>
            </a:gradFill>
            <a:ln w="1247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ko-KR" altLang="en-US" sz="1509" dirty="0">
                <a:latin typeface="+mn-ea"/>
                <a:ea typeface="+mn-ea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BAB218DD-0388-4558-AE30-2BB8E8FC4699}"/>
                </a:ext>
              </a:extLst>
            </p:cNvPr>
            <p:cNvSpPr/>
            <p:nvPr userDrawn="1"/>
          </p:nvSpPr>
          <p:spPr>
            <a:xfrm>
              <a:off x="0" y="131560"/>
              <a:ext cx="9144001" cy="1921694"/>
            </a:xfrm>
            <a:custGeom>
              <a:avLst/>
              <a:gdLst>
                <a:gd name="connsiteX0" fmla="*/ 0 w 10909301"/>
                <a:gd name="connsiteY0" fmla="*/ 0 h 2179255"/>
                <a:gd name="connsiteX1" fmla="*/ 332305 w 10909301"/>
                <a:gd name="connsiteY1" fmla="*/ 0 h 2179255"/>
                <a:gd name="connsiteX2" fmla="*/ 369530 w 10909301"/>
                <a:gd name="connsiteY2" fmla="*/ 0 h 2179255"/>
                <a:gd name="connsiteX3" fmla="*/ 787355 w 10909301"/>
                <a:gd name="connsiteY3" fmla="*/ 0 h 2179255"/>
                <a:gd name="connsiteX4" fmla="*/ 1119660 w 10909301"/>
                <a:gd name="connsiteY4" fmla="*/ 0 h 2179255"/>
                <a:gd name="connsiteX5" fmla="*/ 1156885 w 10909301"/>
                <a:gd name="connsiteY5" fmla="*/ 0 h 2179255"/>
                <a:gd name="connsiteX6" fmla="*/ 6038693 w 10909301"/>
                <a:gd name="connsiteY6" fmla="*/ 0 h 2179255"/>
                <a:gd name="connsiteX7" fmla="*/ 6792514 w 10909301"/>
                <a:gd name="connsiteY7" fmla="*/ 0 h 2179255"/>
                <a:gd name="connsiteX8" fmla="*/ 6826048 w 10909301"/>
                <a:gd name="connsiteY8" fmla="*/ 0 h 2179255"/>
                <a:gd name="connsiteX9" fmla="*/ 7579869 w 10909301"/>
                <a:gd name="connsiteY9" fmla="*/ 0 h 2179255"/>
                <a:gd name="connsiteX10" fmla="*/ 8003182 w 10909301"/>
                <a:gd name="connsiteY10" fmla="*/ 175659 h 2179255"/>
                <a:gd name="connsiteX11" fmla="*/ 8819044 w 10909301"/>
                <a:gd name="connsiteY11" fmla="*/ 992039 h 2179255"/>
                <a:gd name="connsiteX12" fmla="*/ 9242357 w 10909301"/>
                <a:gd name="connsiteY12" fmla="*/ 1167441 h 2179255"/>
                <a:gd name="connsiteX13" fmla="*/ 10676911 w 10909301"/>
                <a:gd name="connsiteY13" fmla="*/ 1167441 h 2179255"/>
                <a:gd name="connsiteX14" fmla="*/ 10909299 w 10909301"/>
                <a:gd name="connsiteY14" fmla="*/ 1167441 h 2179255"/>
                <a:gd name="connsiteX15" fmla="*/ 10909301 w 10909301"/>
                <a:gd name="connsiteY15" fmla="*/ 1167441 h 2179255"/>
                <a:gd name="connsiteX16" fmla="*/ 10909301 w 10909301"/>
                <a:gd name="connsiteY16" fmla="*/ 2179255 h 2179255"/>
                <a:gd name="connsiteX17" fmla="*/ 10909299 w 10909301"/>
                <a:gd name="connsiteY17" fmla="*/ 2179255 h 2179255"/>
                <a:gd name="connsiteX18" fmla="*/ 10676911 w 10909301"/>
                <a:gd name="connsiteY18" fmla="*/ 2179255 h 2179255"/>
                <a:gd name="connsiteX19" fmla="*/ 1119660 w 10909301"/>
                <a:gd name="connsiteY19" fmla="*/ 2179255 h 2179255"/>
                <a:gd name="connsiteX20" fmla="*/ 787355 w 10909301"/>
                <a:gd name="connsiteY20" fmla="*/ 2179255 h 2179255"/>
                <a:gd name="connsiteX21" fmla="*/ 332305 w 10909301"/>
                <a:gd name="connsiteY21" fmla="*/ 2179255 h 2179255"/>
                <a:gd name="connsiteX22" fmla="*/ 0 w 10909301"/>
                <a:gd name="connsiteY22" fmla="*/ 2179255 h 217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09301" h="2179255">
                  <a:moveTo>
                    <a:pt x="0" y="0"/>
                  </a:moveTo>
                  <a:lnTo>
                    <a:pt x="332305" y="0"/>
                  </a:lnTo>
                  <a:lnTo>
                    <a:pt x="369530" y="0"/>
                  </a:lnTo>
                  <a:lnTo>
                    <a:pt x="787355" y="0"/>
                  </a:lnTo>
                  <a:lnTo>
                    <a:pt x="1119660" y="0"/>
                  </a:lnTo>
                  <a:lnTo>
                    <a:pt x="1156885" y="0"/>
                  </a:lnTo>
                  <a:lnTo>
                    <a:pt x="6038693" y="0"/>
                  </a:lnTo>
                  <a:lnTo>
                    <a:pt x="6792514" y="0"/>
                  </a:lnTo>
                  <a:lnTo>
                    <a:pt x="6826048" y="0"/>
                  </a:lnTo>
                  <a:lnTo>
                    <a:pt x="7579869" y="0"/>
                  </a:lnTo>
                  <a:cubicBezTo>
                    <a:pt x="7738595" y="0"/>
                    <a:pt x="7890988" y="63206"/>
                    <a:pt x="8003182" y="175659"/>
                  </a:cubicBezTo>
                  <a:lnTo>
                    <a:pt x="8819044" y="992039"/>
                  </a:lnTo>
                  <a:cubicBezTo>
                    <a:pt x="8931368" y="1104233"/>
                    <a:pt x="9083630" y="1167441"/>
                    <a:pt x="9242357" y="1167441"/>
                  </a:cubicBezTo>
                  <a:lnTo>
                    <a:pt x="10676911" y="1167441"/>
                  </a:lnTo>
                  <a:lnTo>
                    <a:pt x="10909299" y="1167441"/>
                  </a:lnTo>
                  <a:lnTo>
                    <a:pt x="10909301" y="1167441"/>
                  </a:lnTo>
                  <a:lnTo>
                    <a:pt x="10909301" y="2179255"/>
                  </a:lnTo>
                  <a:lnTo>
                    <a:pt x="10909299" y="2179255"/>
                  </a:lnTo>
                  <a:lnTo>
                    <a:pt x="10676911" y="2179255"/>
                  </a:lnTo>
                  <a:lnTo>
                    <a:pt x="1119660" y="2179255"/>
                  </a:lnTo>
                  <a:lnTo>
                    <a:pt x="787355" y="2179255"/>
                  </a:lnTo>
                  <a:lnTo>
                    <a:pt x="332305" y="2179255"/>
                  </a:lnTo>
                  <a:lnTo>
                    <a:pt x="0" y="2179255"/>
                  </a:lnTo>
                  <a:close/>
                </a:path>
              </a:pathLst>
            </a:custGeom>
            <a:solidFill>
              <a:srgbClr val="FFFFFF"/>
            </a:solidFill>
            <a:ln w="1141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ko-KR" altLang="en-US" sz="1509" dirty="0">
                <a:latin typeface="+mn-ea"/>
                <a:ea typeface="+mn-ea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D814277-A33C-4D89-8805-9E3511224BAA}"/>
              </a:ext>
            </a:extLst>
          </p:cNvPr>
          <p:cNvGrpSpPr/>
          <p:nvPr userDrawn="1"/>
        </p:nvGrpSpPr>
        <p:grpSpPr>
          <a:xfrm>
            <a:off x="206006" y="124508"/>
            <a:ext cx="6283640" cy="273628"/>
            <a:chOff x="301626" y="285870"/>
            <a:chExt cx="6283640" cy="273628"/>
          </a:xfrm>
        </p:grpSpPr>
        <p:sp>
          <p:nvSpPr>
            <p:cNvPr id="32" name="그래픽 5">
              <a:extLst>
                <a:ext uri="{FF2B5EF4-FFF2-40B4-BE49-F238E27FC236}">
                  <a16:creationId xmlns:a16="http://schemas.microsoft.com/office/drawing/2014/main" id="{5416EA42-4B5C-4015-B7C5-6A4F09A834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78752" y="285870"/>
              <a:ext cx="1859647" cy="273009"/>
            </a:xfrm>
            <a:custGeom>
              <a:avLst/>
              <a:gdLst>
                <a:gd name="connsiteX0" fmla="*/ 919283 w 1188505"/>
                <a:gd name="connsiteY0" fmla="*/ 194790 h 315920"/>
                <a:gd name="connsiteX1" fmla="*/ 788477 w 1188505"/>
                <a:gd name="connsiteY1" fmla="*/ 47601 h 315920"/>
                <a:gd name="connsiteX2" fmla="*/ 688631 w 1188505"/>
                <a:gd name="connsiteY2" fmla="*/ 0 h 315920"/>
                <a:gd name="connsiteX3" fmla="*/ 35375 w 1188505"/>
                <a:gd name="connsiteY3" fmla="*/ 0 h 315920"/>
                <a:gd name="connsiteX4" fmla="*/ 11381 w 1188505"/>
                <a:gd name="connsiteY4" fmla="*/ 74304 h 315920"/>
                <a:gd name="connsiteX5" fmla="*/ 184241 w 1188505"/>
                <a:gd name="connsiteY5" fmla="*/ 268965 h 315920"/>
                <a:gd name="connsiteX6" fmla="*/ 282668 w 1188505"/>
                <a:gd name="connsiteY6" fmla="*/ 315921 h 315920"/>
                <a:gd name="connsiteX7" fmla="*/ 675860 w 1188505"/>
                <a:gd name="connsiteY7" fmla="*/ 315921 h 315920"/>
                <a:gd name="connsiteX8" fmla="*/ 936698 w 1188505"/>
                <a:gd name="connsiteY8" fmla="*/ 315921 h 315920"/>
                <a:gd name="connsiteX9" fmla="*/ 1188506 w 1188505"/>
                <a:gd name="connsiteY9" fmla="*/ 315921 h 315920"/>
                <a:gd name="connsiteX10" fmla="*/ 919283 w 1188505"/>
                <a:gd name="connsiteY10" fmla="*/ 194790 h 315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8505" h="315920">
                  <a:moveTo>
                    <a:pt x="919283" y="194790"/>
                  </a:moveTo>
                  <a:lnTo>
                    <a:pt x="788477" y="47601"/>
                  </a:lnTo>
                  <a:cubicBezTo>
                    <a:pt x="761387" y="16899"/>
                    <a:pt x="725654" y="0"/>
                    <a:pt x="688631" y="0"/>
                  </a:cubicBezTo>
                  <a:lnTo>
                    <a:pt x="35375" y="0"/>
                  </a:lnTo>
                  <a:cubicBezTo>
                    <a:pt x="3383" y="0"/>
                    <a:pt x="-12226" y="47730"/>
                    <a:pt x="11381" y="74304"/>
                  </a:cubicBezTo>
                  <a:lnTo>
                    <a:pt x="184241" y="268965"/>
                  </a:lnTo>
                  <a:cubicBezTo>
                    <a:pt x="211073" y="299022"/>
                    <a:pt x="246161" y="315921"/>
                    <a:pt x="282668" y="315921"/>
                  </a:cubicBezTo>
                  <a:lnTo>
                    <a:pt x="675860" y="315921"/>
                  </a:lnTo>
                  <a:lnTo>
                    <a:pt x="936698" y="315921"/>
                  </a:lnTo>
                  <a:lnTo>
                    <a:pt x="1188506" y="315921"/>
                  </a:lnTo>
                  <a:cubicBezTo>
                    <a:pt x="1085693" y="315792"/>
                    <a:pt x="987653" y="271803"/>
                    <a:pt x="919283" y="194790"/>
                  </a:cubicBezTo>
                  <a:close/>
                </a:path>
              </a:pathLst>
            </a:custGeom>
            <a:solidFill>
              <a:srgbClr val="1D56C0"/>
            </a:solidFill>
            <a:ln w="12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sz="1509" dirty="0">
                <a:latin typeface="+mn-ea"/>
                <a:ea typeface="+mn-ea"/>
              </a:endParaRPr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CE62C50B-37A3-4A5A-8CA8-DA7F266E0EBE}"/>
                </a:ext>
              </a:extLst>
            </p:cNvPr>
            <p:cNvSpPr/>
            <p:nvPr userDrawn="1"/>
          </p:nvSpPr>
          <p:spPr>
            <a:xfrm>
              <a:off x="301626" y="285871"/>
              <a:ext cx="6283640" cy="273627"/>
            </a:xfrm>
            <a:custGeom>
              <a:avLst/>
              <a:gdLst>
                <a:gd name="connsiteX0" fmla="*/ 51718 w 7496732"/>
                <a:gd name="connsiteY0" fmla="*/ 0 h 310301"/>
                <a:gd name="connsiteX1" fmla="*/ 905507 w 7496732"/>
                <a:gd name="connsiteY1" fmla="*/ 0 h 310301"/>
                <a:gd name="connsiteX2" fmla="*/ 957225 w 7496732"/>
                <a:gd name="connsiteY2" fmla="*/ 51718 h 310301"/>
                <a:gd name="connsiteX3" fmla="*/ 957225 w 7496732"/>
                <a:gd name="connsiteY3" fmla="*/ 258583 h 310301"/>
                <a:gd name="connsiteX4" fmla="*/ 942077 w 7496732"/>
                <a:gd name="connsiteY4" fmla="*/ 295153 h 310301"/>
                <a:gd name="connsiteX5" fmla="*/ 930289 w 7496732"/>
                <a:gd name="connsiteY5" fmla="*/ 303101 h 310301"/>
                <a:gd name="connsiteX6" fmla="*/ 7496732 w 7496732"/>
                <a:gd name="connsiteY6" fmla="*/ 303101 h 310301"/>
                <a:gd name="connsiteX7" fmla="*/ 7496732 w 7496732"/>
                <a:gd name="connsiteY7" fmla="*/ 310301 h 310301"/>
                <a:gd name="connsiteX8" fmla="*/ 905507 w 7496732"/>
                <a:gd name="connsiteY8" fmla="*/ 310301 h 310301"/>
                <a:gd name="connsiteX9" fmla="*/ 214882 w 7496732"/>
                <a:gd name="connsiteY9" fmla="*/ 310301 h 310301"/>
                <a:gd name="connsiteX10" fmla="*/ 51718 w 7496732"/>
                <a:gd name="connsiteY10" fmla="*/ 310301 h 310301"/>
                <a:gd name="connsiteX11" fmla="*/ 0 w 7496732"/>
                <a:gd name="connsiteY11" fmla="*/ 258583 h 310301"/>
                <a:gd name="connsiteX12" fmla="*/ 0 w 7496732"/>
                <a:gd name="connsiteY12" fmla="*/ 51718 h 310301"/>
                <a:gd name="connsiteX13" fmla="*/ 51718 w 7496732"/>
                <a:gd name="connsiteY13" fmla="*/ 0 h 310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32" h="310301">
                  <a:moveTo>
                    <a:pt x="51718" y="0"/>
                  </a:moveTo>
                  <a:lnTo>
                    <a:pt x="905507" y="0"/>
                  </a:lnTo>
                  <a:cubicBezTo>
                    <a:pt x="934070" y="0"/>
                    <a:pt x="957225" y="23155"/>
                    <a:pt x="957225" y="51718"/>
                  </a:cubicBezTo>
                  <a:lnTo>
                    <a:pt x="957225" y="258583"/>
                  </a:lnTo>
                  <a:cubicBezTo>
                    <a:pt x="957225" y="272864"/>
                    <a:pt x="951436" y="285794"/>
                    <a:pt x="942077" y="295153"/>
                  </a:cubicBezTo>
                  <a:lnTo>
                    <a:pt x="930289" y="303101"/>
                  </a:lnTo>
                  <a:lnTo>
                    <a:pt x="7496732" y="303101"/>
                  </a:lnTo>
                  <a:lnTo>
                    <a:pt x="7496732" y="310301"/>
                  </a:lnTo>
                  <a:lnTo>
                    <a:pt x="905507" y="310301"/>
                  </a:lnTo>
                  <a:lnTo>
                    <a:pt x="214882" y="310301"/>
                  </a:lnTo>
                  <a:lnTo>
                    <a:pt x="51718" y="310301"/>
                  </a:lnTo>
                  <a:cubicBezTo>
                    <a:pt x="23155" y="310301"/>
                    <a:pt x="0" y="287146"/>
                    <a:pt x="0" y="258583"/>
                  </a:cubicBezTo>
                  <a:lnTo>
                    <a:pt x="0" y="51718"/>
                  </a:lnTo>
                  <a:cubicBezTo>
                    <a:pt x="0" y="23155"/>
                    <a:pt x="23155" y="0"/>
                    <a:pt x="51718" y="0"/>
                  </a:cubicBezTo>
                  <a:close/>
                </a:path>
              </a:pathLst>
            </a:custGeom>
            <a:gradFill>
              <a:gsLst>
                <a:gs pos="2655">
                  <a:srgbClr val="1D56C0"/>
                </a:gs>
                <a:gs pos="51000">
                  <a:srgbClr val="0965FB"/>
                </a:gs>
                <a:gs pos="92000">
                  <a:srgbClr val="CBF0F9"/>
                </a:gs>
                <a:gs pos="78000">
                  <a:srgbClr val="6FD5ED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509" dirty="0">
                <a:latin typeface="+mn-ea"/>
                <a:ea typeface="+mn-ea"/>
              </a:endParaRPr>
            </a:p>
          </p:txBody>
        </p: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CA2538F-5A16-4A89-A443-AA97AA940969}"/>
              </a:ext>
            </a:extLst>
          </p:cNvPr>
          <p:cNvSpPr/>
          <p:nvPr userDrawn="1"/>
        </p:nvSpPr>
        <p:spPr>
          <a:xfrm>
            <a:off x="0" y="1035875"/>
            <a:ext cx="9143957" cy="546001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50000"/>
                  <a:lumMod val="50000"/>
                  <a:lumOff val="50000"/>
                </a:schemeClr>
              </a:gs>
              <a:gs pos="2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015A5A-BFBA-4311-A293-858E6CB66884}"/>
              </a:ext>
            </a:extLst>
          </p:cNvPr>
          <p:cNvSpPr/>
          <p:nvPr userDrawn="1"/>
        </p:nvSpPr>
        <p:spPr>
          <a:xfrm>
            <a:off x="0" y="6504317"/>
            <a:ext cx="9144000" cy="3536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4770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89AC7BE-852B-4634-8AF0-2268CC2022F4}"/>
              </a:ext>
            </a:extLst>
          </p:cNvPr>
          <p:cNvSpPr/>
          <p:nvPr userDrawn="1"/>
        </p:nvSpPr>
        <p:spPr>
          <a:xfrm>
            <a:off x="0" y="6504317"/>
            <a:ext cx="9144000" cy="3536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0375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928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5CAC9-915D-4841-B1C2-20F060F4A862}" type="datetimeFigureOut">
              <a:rPr lang="ko-KR" altLang="en-US" smtClean="0"/>
              <a:t>2024-09-23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EA88E-1114-4387-B385-DC54BEBAF1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1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8" r:id="rId2"/>
    <p:sldLayoutId id="2147483679" r:id="rId3"/>
    <p:sldLayoutId id="2147483680" r:id="rId4"/>
    <p:sldLayoutId id="2147483674" r:id="rId5"/>
    <p:sldLayoutId id="2147483675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0FFC0B97-5B0F-486C-958A-6FF319A2C351}"/>
              </a:ext>
            </a:extLst>
          </p:cNvPr>
          <p:cNvSpPr txBox="1">
            <a:spLocks/>
          </p:cNvSpPr>
          <p:nvPr/>
        </p:nvSpPr>
        <p:spPr>
          <a:xfrm>
            <a:off x="437425" y="1545803"/>
            <a:ext cx="8269149" cy="237626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Calibri" pitchFamily="34" charset="0"/>
              </a:rPr>
              <a:t>항만시설물 대상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  <a:cs typeface="Calibri" pitchFamily="34" charset="0"/>
            </a:endParaRPr>
          </a:p>
          <a:p>
            <a:pPr algn="r"/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Calibri" pitchFamily="34" charset="0"/>
              </a:rPr>
              <a:t>스마트 유지관리 기술 개발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  <a:cs typeface="Calibri" pitchFamily="34" charset="0"/>
            </a:endParaRPr>
          </a:p>
          <a:p>
            <a:pPr algn="r"/>
            <a:r>
              <a:rPr lang="en-US" altLang="ko-KR" sz="3300" b="1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Calibri" pitchFamily="34" charset="0"/>
              </a:rPr>
              <a:t>(</a:t>
            </a:r>
            <a:r>
              <a:rPr lang="ko-KR" altLang="en-US" sz="3300" b="1" dirty="0">
                <a:solidFill>
                  <a:srgbClr val="FF000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Calibri" pitchFamily="34" charset="0"/>
              </a:rPr>
              <a:t>이상탐지 알고리즘 개발 중심</a:t>
            </a:r>
            <a:r>
              <a:rPr lang="en-US" altLang="ko-KR" sz="3300" b="1" dirty="0">
                <a:latin typeface="KoPub돋움체 Bold" panose="02020603020101020101" pitchFamily="18" charset="-127"/>
                <a:ea typeface="KoPub돋움체 Bold" panose="02020603020101020101" pitchFamily="18" charset="-127"/>
                <a:cs typeface="Calibri" pitchFamily="34" charset="0"/>
              </a:rPr>
              <a:t>)</a:t>
            </a:r>
            <a:endParaRPr lang="ko-KR" altLang="en-US" sz="3700" b="1" dirty="0">
              <a:solidFill>
                <a:srgbClr val="004999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Calibri" pitchFamily="34" charset="0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C606B60F-3A7E-4AE7-AC87-CCF6106A86CE}"/>
              </a:ext>
            </a:extLst>
          </p:cNvPr>
          <p:cNvSpPr txBox="1">
            <a:spLocks/>
          </p:cNvSpPr>
          <p:nvPr/>
        </p:nvSpPr>
        <p:spPr>
          <a:xfrm>
            <a:off x="650452" y="4390613"/>
            <a:ext cx="8056122" cy="13925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ko-KR" altLang="en-US" sz="2000" b="1" dirty="0">
                <a:solidFill>
                  <a:srgbClr val="004999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Calibri" pitchFamily="34" charset="0"/>
              </a:rPr>
              <a:t>한국건설기술연구원</a:t>
            </a:r>
            <a:endParaRPr lang="en-US" altLang="ko-KR" sz="2000" b="1" dirty="0">
              <a:solidFill>
                <a:srgbClr val="004999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Calibri" pitchFamily="34" charset="0"/>
            </a:endParaRPr>
          </a:p>
          <a:p>
            <a:pPr marL="0" indent="0" algn="r">
              <a:buNone/>
            </a:pPr>
            <a:r>
              <a:rPr lang="ko-KR" altLang="en-US" sz="2000" b="1" dirty="0">
                <a:solidFill>
                  <a:srgbClr val="004999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Calibri" pitchFamily="34" charset="0"/>
              </a:rPr>
              <a:t>민지영 수석연구원</a:t>
            </a:r>
            <a:endParaRPr lang="ko-KR" altLang="en-US" sz="20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C1FC862-A2D9-49F1-A545-CA20435E86D4}"/>
              </a:ext>
            </a:extLst>
          </p:cNvPr>
          <p:cNvCxnSpPr/>
          <p:nvPr/>
        </p:nvCxnSpPr>
        <p:spPr>
          <a:xfrm>
            <a:off x="486334" y="3922067"/>
            <a:ext cx="8171331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63E48C5A-923B-4BCC-8CC4-9C867A834546}"/>
              </a:ext>
            </a:extLst>
          </p:cNvPr>
          <p:cNvSpPr/>
          <p:nvPr/>
        </p:nvSpPr>
        <p:spPr>
          <a:xfrm>
            <a:off x="395288" y="188913"/>
            <a:ext cx="49286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b="1" dirty="0">
                <a:solidFill>
                  <a:srgbClr val="004999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Calibri" pitchFamily="34" charset="0"/>
              </a:rPr>
              <a:t>세종대학교 세미나</a:t>
            </a:r>
            <a:r>
              <a:rPr lang="en-US" altLang="ko-KR" sz="1400" b="1" dirty="0">
                <a:solidFill>
                  <a:srgbClr val="004999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Calibri" pitchFamily="34" charset="0"/>
              </a:rPr>
              <a:t>(24.09.20.)</a:t>
            </a:r>
            <a:endParaRPr lang="ko-KR" altLang="en-US" sz="14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5996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C1A61A0-2145-4A02-99E6-084673FAEFA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5928"/>
            <a:ext cx="9144000" cy="66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596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그림 63">
            <a:extLst>
              <a:ext uri="{FF2B5EF4-FFF2-40B4-BE49-F238E27FC236}">
                <a16:creationId xmlns:a16="http://schemas.microsoft.com/office/drawing/2014/main" id="{73CF45C6-9E7F-44E3-A755-957BD25869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1356"/>
            <a:ext cx="9144000" cy="66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708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그림 57">
            <a:extLst>
              <a:ext uri="{FF2B5EF4-FFF2-40B4-BE49-F238E27FC236}">
                <a16:creationId xmlns:a16="http://schemas.microsoft.com/office/drawing/2014/main" id="{9989C4D4-7BB4-4C76-A664-75AB1C9C166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136" y="184877"/>
            <a:ext cx="8748518" cy="623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55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B16290B-4349-4BF1-A10C-6AEF82D68C6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006" y="163538"/>
            <a:ext cx="8803387" cy="626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79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9D92CBC5-C8E0-49DC-9F3F-1102BB436B2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460" y="156702"/>
            <a:ext cx="8675360" cy="622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64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E3C06B8F-9994-435F-9421-DACC52EC92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5733" y="159752"/>
            <a:ext cx="8827773" cy="618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963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014163DA-591C-4CE7-9E68-3D3F6FB2311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" y="185928"/>
            <a:ext cx="9144000" cy="66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713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D5F47B7-A8B0-4CE9-BE37-3DBC5E69173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8308"/>
            <a:ext cx="9144000" cy="66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34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22540BF-DB1B-447D-B5E4-6A3A278E748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8976"/>
            <a:ext cx="9144000" cy="66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250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C0C6EA9-248F-4BE9-AF11-B636896DEA2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8976"/>
            <a:ext cx="9144000" cy="66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379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F1ECB96-4035-4AE7-A932-84B36A9DFB2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18" y="181085"/>
            <a:ext cx="8986283" cy="623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56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순서도: 문서 20">
            <a:extLst>
              <a:ext uri="{FF2B5EF4-FFF2-40B4-BE49-F238E27FC236}">
                <a16:creationId xmlns:a16="http://schemas.microsoft.com/office/drawing/2014/main" id="{23D40CF5-A1B4-452F-81B4-23C2A2EBCBCC}"/>
              </a:ext>
            </a:extLst>
          </p:cNvPr>
          <p:cNvSpPr/>
          <p:nvPr/>
        </p:nvSpPr>
        <p:spPr>
          <a:xfrm rot="10800000">
            <a:off x="-1" y="2444750"/>
            <a:ext cx="9144000" cy="4440634"/>
          </a:xfrm>
          <a:prstGeom prst="flowChartDocument">
            <a:avLst/>
          </a:prstGeom>
          <a:solidFill>
            <a:schemeClr val="accent1"/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World돋움체 Bold"/>
              <a:ea typeface="KoPubWorld돋움체 Bold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D3B558B-0583-48B0-A496-EF601FF22FFB}"/>
              </a:ext>
            </a:extLst>
          </p:cNvPr>
          <p:cNvSpPr/>
          <p:nvPr/>
        </p:nvSpPr>
        <p:spPr>
          <a:xfrm>
            <a:off x="258679" y="1531764"/>
            <a:ext cx="7539148" cy="649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-150" normalizeH="0" baseline="0" noProof="0" dirty="0">
                <a:ln>
                  <a:solidFill>
                    <a:srgbClr val="FF410D">
                      <a:alpha val="0"/>
                    </a:srgbClr>
                  </a:solidFill>
                </a:ln>
                <a:solidFill>
                  <a:srgbClr val="4472C4"/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+mn-cs"/>
              </a:rPr>
              <a:t>감사합니다</a:t>
            </a:r>
            <a:r>
              <a:rPr kumimoji="0" lang="en-US" altLang="ko-KR" sz="3200" b="1" i="0" u="none" strike="noStrike" kern="1200" cap="none" spc="-150" normalizeH="0" baseline="0" noProof="0" dirty="0">
                <a:ln>
                  <a:solidFill>
                    <a:srgbClr val="FF410D">
                      <a:alpha val="0"/>
                    </a:srgbClr>
                  </a:solidFill>
                </a:ln>
                <a:solidFill>
                  <a:srgbClr val="4472C4"/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+mn-cs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9C3F4F2-9FB9-42E5-9C39-0EBCE542214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552" y="157750"/>
            <a:ext cx="1210054" cy="31843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3FB839A-7D1B-4F61-8824-C6EBFC8D91F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3575" y="163081"/>
            <a:ext cx="813688" cy="3135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2CF2F5B-4012-4D29-97FB-89626B438F90}"/>
              </a:ext>
            </a:extLst>
          </p:cNvPr>
          <p:cNvSpPr txBox="1"/>
          <p:nvPr/>
        </p:nvSpPr>
        <p:spPr>
          <a:xfrm>
            <a:off x="2110545" y="223974"/>
            <a:ext cx="26923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-100" normalizeH="0" baseline="0" noProof="0" dirty="0">
                <a:ln>
                  <a:solidFill>
                    <a:srgbClr val="FF410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+mn-cs"/>
              </a:rPr>
              <a:t>ICT </a:t>
            </a:r>
            <a:r>
              <a:rPr kumimoji="0" lang="ko-KR" altLang="en-US" sz="1050" b="0" i="0" u="none" strike="noStrike" kern="1200" cap="none" spc="-100" normalizeH="0" baseline="0" noProof="0" dirty="0">
                <a:ln>
                  <a:solidFill>
                    <a:srgbClr val="FF410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+mn-cs"/>
              </a:rPr>
              <a:t>기반</a:t>
            </a:r>
            <a:r>
              <a:rPr kumimoji="0" lang="en-US" altLang="ko-KR" sz="1050" b="0" i="0" u="none" strike="noStrike" kern="1200" cap="none" spc="-100" normalizeH="0" baseline="0" noProof="0" dirty="0">
                <a:ln>
                  <a:solidFill>
                    <a:srgbClr val="FF410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+mn-cs"/>
              </a:rPr>
              <a:t> </a:t>
            </a:r>
            <a:r>
              <a:rPr kumimoji="0" lang="ko-KR" altLang="en-US" sz="1050" b="0" i="0" u="none" strike="noStrike" kern="1200" cap="none" spc="-100" normalizeH="0" baseline="0" noProof="0" dirty="0">
                <a:ln>
                  <a:solidFill>
                    <a:srgbClr val="FF410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+mn-cs"/>
              </a:rPr>
              <a:t>항만인프라 스마트 재해대응 기술개발사업</a:t>
            </a:r>
          </a:p>
        </p:txBody>
      </p:sp>
      <p:sp>
        <p:nvSpPr>
          <p:cNvPr id="22" name="순서도: 문서 21">
            <a:extLst>
              <a:ext uri="{FF2B5EF4-FFF2-40B4-BE49-F238E27FC236}">
                <a16:creationId xmlns:a16="http://schemas.microsoft.com/office/drawing/2014/main" id="{B181899E-1067-4BA9-82F0-03942F922A2E}"/>
              </a:ext>
            </a:extLst>
          </p:cNvPr>
          <p:cNvSpPr/>
          <p:nvPr/>
        </p:nvSpPr>
        <p:spPr>
          <a:xfrm rot="10800000">
            <a:off x="-2" y="2565400"/>
            <a:ext cx="9144000" cy="4323278"/>
          </a:xfrm>
          <a:prstGeom prst="flowChartDocument">
            <a:avLst/>
          </a:prstGeom>
          <a:blipFill dpi="0" rotWithShape="0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World돋움체 Bold"/>
              <a:ea typeface="KoPubWorld돋움체 Bold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4819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7B0CAA2-C3FB-4002-A15B-ED132A7FA3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240" y="184760"/>
            <a:ext cx="9204616" cy="607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784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6511565-685D-45CF-9249-2A9D41016FE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0766" y="181825"/>
            <a:ext cx="8870449" cy="627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048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63156D5-A480-4F4A-BAEE-3CE1A27EF4B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596" y="182245"/>
            <a:ext cx="8766808" cy="635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16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B1D7F57-B1EE-4C72-A4A5-7F9511AF320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7620" y="185928"/>
            <a:ext cx="9144000" cy="66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824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DDA57EF-3F46-4C15-BF50-A72F6273B2F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75360"/>
            <a:ext cx="9144000" cy="588264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C99B580-E15F-4EE9-BCE6-6E7D5F76D86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071" y="186563"/>
            <a:ext cx="7559695" cy="71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556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AAACDA4-EC81-4CB4-BFF3-1474DE8AB90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246" y="184877"/>
            <a:ext cx="8870449" cy="623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10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국제여객부두_드론촬영">
            <a:hlinkClick r:id="" action="ppaction://media"/>
            <a:extLst>
              <a:ext uri="{FF2B5EF4-FFF2-40B4-BE49-F238E27FC236}">
                <a16:creationId xmlns:a16="http://schemas.microsoft.com/office/drawing/2014/main" id="{4579DF05-9C04-4AEA-96DF-D8A901793D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400344"/>
            <a:ext cx="3621505" cy="203709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9100C00-F9D3-4BFC-8F57-B872E8C39F3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" y="185928"/>
            <a:ext cx="9144000" cy="66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246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93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1991</Words>
  <Application>Microsoft Office PowerPoint</Application>
  <PresentationFormat>화면 슬라이드 쇼(4:3)</PresentationFormat>
  <Paragraphs>185</Paragraphs>
  <Slides>20</Slides>
  <Notes>19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KoPubWorld돋움체 Bold</vt:lpstr>
      <vt:lpstr>Calibri Light</vt:lpstr>
      <vt:lpstr>Calibri</vt:lpstr>
      <vt:lpstr>Arial</vt:lpstr>
      <vt:lpstr>나눔스퀘어라운드 ExtraBold</vt:lpstr>
      <vt:lpstr>맑은 고딕</vt:lpstr>
      <vt:lpstr>KoPub돋움체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Jiyoung</dc:creator>
  <cp:lastModifiedBy>Jiyoung</cp:lastModifiedBy>
  <cp:revision>17</cp:revision>
  <dcterms:created xsi:type="dcterms:W3CDTF">2023-06-30T04:38:24Z</dcterms:created>
  <dcterms:modified xsi:type="dcterms:W3CDTF">2024-09-23T00:37:53Z</dcterms:modified>
</cp:coreProperties>
</file>

<file path=docProps/thumbnail.jpeg>
</file>